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0" r:id="rId2"/>
  </p:sldMasterIdLst>
  <p:notesMasterIdLst>
    <p:notesMasterId r:id="rId18"/>
  </p:notesMasterIdLst>
  <p:handoutMasterIdLst>
    <p:handoutMasterId r:id="rId19"/>
  </p:handoutMasterIdLst>
  <p:sldIdLst>
    <p:sldId id="256" r:id="rId3"/>
    <p:sldId id="296" r:id="rId4"/>
    <p:sldId id="298" r:id="rId5"/>
    <p:sldId id="299" r:id="rId6"/>
    <p:sldId id="300" r:id="rId7"/>
    <p:sldId id="301" r:id="rId8"/>
    <p:sldId id="302" r:id="rId9"/>
    <p:sldId id="303" r:id="rId10"/>
    <p:sldId id="288" r:id="rId11"/>
    <p:sldId id="291" r:id="rId12"/>
    <p:sldId id="292" r:id="rId13"/>
    <p:sldId id="293" r:id="rId14"/>
    <p:sldId id="294" r:id="rId15"/>
    <p:sldId id="305" r:id="rId16"/>
    <p:sldId id="295" r:id="rId17"/>
  </p:sldIdLst>
  <p:sldSz cx="9144000" cy="6858000" type="screen4x3"/>
  <p:notesSz cx="6946900" cy="100838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guide id="3" orient="horz" pos="3176">
          <p15:clr>
            <a:srgbClr val="A4A3A4"/>
          </p15:clr>
        </p15:guide>
        <p15:guide id="4" pos="218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84902" autoAdjust="0"/>
  </p:normalViewPr>
  <p:slideViewPr>
    <p:cSldViewPr snapToGrid="0" snapToObjects="1">
      <p:cViewPr varScale="1">
        <p:scale>
          <a:sx n="62" d="100"/>
          <a:sy n="62" d="100"/>
        </p:scale>
        <p:origin x="-158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varScale="1">
        <p:scale>
          <a:sx n="80" d="100"/>
          <a:sy n="80" d="100"/>
        </p:scale>
        <p:origin x="-3472" y="-120"/>
      </p:cViewPr>
      <p:guideLst>
        <p:guide orient="horz" pos="2880"/>
        <p:guide orient="horz" pos="3176"/>
        <p:guide pos="2160"/>
        <p:guide pos="218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0323" cy="504190"/>
          </a:xfrm>
          <a:prstGeom prst="rect">
            <a:avLst/>
          </a:prstGeom>
        </p:spPr>
        <p:txBody>
          <a:bodyPr vert="horz" lIns="97310" tIns="48655" rIns="97310" bIns="48655" rtlCol="0"/>
          <a:lstStyle>
            <a:lvl1pPr algn="l">
              <a:defRPr sz="1300"/>
            </a:lvl1pPr>
          </a:lstStyle>
          <a:p>
            <a:endParaRPr lang="en-US"/>
          </a:p>
        </p:txBody>
      </p:sp>
      <p:sp>
        <p:nvSpPr>
          <p:cNvPr id="3" name="Date Placeholder 2"/>
          <p:cNvSpPr>
            <a:spLocks noGrp="1"/>
          </p:cNvSpPr>
          <p:nvPr>
            <p:ph type="dt" sz="quarter" idx="1"/>
          </p:nvPr>
        </p:nvSpPr>
        <p:spPr>
          <a:xfrm>
            <a:off x="3934969" y="0"/>
            <a:ext cx="3010323" cy="504190"/>
          </a:xfrm>
          <a:prstGeom prst="rect">
            <a:avLst/>
          </a:prstGeom>
        </p:spPr>
        <p:txBody>
          <a:bodyPr vert="horz" lIns="97310" tIns="48655" rIns="97310" bIns="48655" rtlCol="0"/>
          <a:lstStyle>
            <a:lvl1pPr algn="r">
              <a:defRPr sz="1300"/>
            </a:lvl1pPr>
          </a:lstStyle>
          <a:p>
            <a:fld id="{D39B2F2E-E15C-8E4E-8599-2026C3E91A4E}" type="datetimeFigureOut">
              <a:rPr lang="en-US" smtClean="0"/>
              <a:pPr/>
              <a:t>11/16/2018</a:t>
            </a:fld>
            <a:endParaRPr lang="en-US"/>
          </a:p>
        </p:txBody>
      </p:sp>
      <p:sp>
        <p:nvSpPr>
          <p:cNvPr id="4" name="Footer Placeholder 3"/>
          <p:cNvSpPr>
            <a:spLocks noGrp="1"/>
          </p:cNvSpPr>
          <p:nvPr>
            <p:ph type="ftr" sz="quarter" idx="2"/>
          </p:nvPr>
        </p:nvSpPr>
        <p:spPr>
          <a:xfrm>
            <a:off x="0" y="9577860"/>
            <a:ext cx="3010323" cy="504190"/>
          </a:xfrm>
          <a:prstGeom prst="rect">
            <a:avLst/>
          </a:prstGeom>
        </p:spPr>
        <p:txBody>
          <a:bodyPr vert="horz" lIns="97310" tIns="48655" rIns="97310" bIns="48655" rtlCol="0" anchor="b"/>
          <a:lstStyle>
            <a:lvl1pPr algn="l">
              <a:defRPr sz="1300"/>
            </a:lvl1pPr>
          </a:lstStyle>
          <a:p>
            <a:endParaRPr lang="en-US"/>
          </a:p>
        </p:txBody>
      </p:sp>
      <p:sp>
        <p:nvSpPr>
          <p:cNvPr id="5" name="Slide Number Placeholder 4"/>
          <p:cNvSpPr>
            <a:spLocks noGrp="1"/>
          </p:cNvSpPr>
          <p:nvPr>
            <p:ph type="sldNum" sz="quarter" idx="3"/>
          </p:nvPr>
        </p:nvSpPr>
        <p:spPr>
          <a:xfrm>
            <a:off x="3934969" y="9577860"/>
            <a:ext cx="3010323" cy="504190"/>
          </a:xfrm>
          <a:prstGeom prst="rect">
            <a:avLst/>
          </a:prstGeom>
        </p:spPr>
        <p:txBody>
          <a:bodyPr vert="horz" lIns="97310" tIns="48655" rIns="97310" bIns="48655" rtlCol="0" anchor="b"/>
          <a:lstStyle>
            <a:lvl1pPr algn="r">
              <a:defRPr sz="1300"/>
            </a:lvl1pPr>
          </a:lstStyle>
          <a:p>
            <a:fld id="{329E83C6-BCCF-7E4A-904B-15C141F0F2FE}" type="slidenum">
              <a:rPr lang="en-US" smtClean="0"/>
              <a:pPr/>
              <a:t>‹#›</a:t>
            </a:fld>
            <a:endParaRPr lang="en-US"/>
          </a:p>
        </p:txBody>
      </p:sp>
    </p:spTree>
    <p:extLst>
      <p:ext uri="{BB962C8B-B14F-4D97-AF65-F5344CB8AC3E}">
        <p14:creationId xmlns:p14="http://schemas.microsoft.com/office/powerpoint/2010/main" val="319738487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0323" cy="504190"/>
          </a:xfrm>
          <a:prstGeom prst="rect">
            <a:avLst/>
          </a:prstGeom>
        </p:spPr>
        <p:txBody>
          <a:bodyPr vert="horz" lIns="97310" tIns="48655" rIns="97310" bIns="48655" rtlCol="0"/>
          <a:lstStyle>
            <a:lvl1pPr algn="l">
              <a:defRPr sz="1300"/>
            </a:lvl1pPr>
          </a:lstStyle>
          <a:p>
            <a:endParaRPr lang="en-US"/>
          </a:p>
        </p:txBody>
      </p:sp>
      <p:sp>
        <p:nvSpPr>
          <p:cNvPr id="3" name="Date Placeholder 2"/>
          <p:cNvSpPr>
            <a:spLocks noGrp="1"/>
          </p:cNvSpPr>
          <p:nvPr>
            <p:ph type="dt" idx="1"/>
          </p:nvPr>
        </p:nvSpPr>
        <p:spPr>
          <a:xfrm>
            <a:off x="3934969" y="0"/>
            <a:ext cx="3010323" cy="504190"/>
          </a:xfrm>
          <a:prstGeom prst="rect">
            <a:avLst/>
          </a:prstGeom>
        </p:spPr>
        <p:txBody>
          <a:bodyPr vert="horz" lIns="97310" tIns="48655" rIns="97310" bIns="48655" rtlCol="0"/>
          <a:lstStyle>
            <a:lvl1pPr algn="r">
              <a:defRPr sz="1300"/>
            </a:lvl1pPr>
          </a:lstStyle>
          <a:p>
            <a:fld id="{2BA8C6D0-6E5B-6A49-9385-F6680D6DECFF}" type="datetimeFigureOut">
              <a:rPr lang="en-US" smtClean="0"/>
              <a:pPr/>
              <a:t>11/16/2018</a:t>
            </a:fld>
            <a:endParaRPr lang="en-US"/>
          </a:p>
        </p:txBody>
      </p:sp>
      <p:sp>
        <p:nvSpPr>
          <p:cNvPr id="4" name="Slide Image Placeholder 3"/>
          <p:cNvSpPr>
            <a:spLocks noGrp="1" noRot="1" noChangeAspect="1"/>
          </p:cNvSpPr>
          <p:nvPr>
            <p:ph type="sldImg" idx="2"/>
          </p:nvPr>
        </p:nvSpPr>
        <p:spPr>
          <a:xfrm>
            <a:off x="952500" y="755650"/>
            <a:ext cx="5041900" cy="3781425"/>
          </a:xfrm>
          <a:prstGeom prst="rect">
            <a:avLst/>
          </a:prstGeom>
          <a:noFill/>
          <a:ln w="12700">
            <a:solidFill>
              <a:prstClr val="black"/>
            </a:solidFill>
          </a:ln>
        </p:spPr>
        <p:txBody>
          <a:bodyPr vert="horz" lIns="97310" tIns="48655" rIns="97310" bIns="48655" rtlCol="0" anchor="ctr"/>
          <a:lstStyle/>
          <a:p>
            <a:endParaRPr lang="en-US"/>
          </a:p>
        </p:txBody>
      </p:sp>
      <p:sp>
        <p:nvSpPr>
          <p:cNvPr id="5" name="Notes Placeholder 4"/>
          <p:cNvSpPr>
            <a:spLocks noGrp="1"/>
          </p:cNvSpPr>
          <p:nvPr>
            <p:ph type="body" sz="quarter" idx="3"/>
          </p:nvPr>
        </p:nvSpPr>
        <p:spPr>
          <a:xfrm>
            <a:off x="694690" y="4789805"/>
            <a:ext cx="5557520" cy="4537710"/>
          </a:xfrm>
          <a:prstGeom prst="rect">
            <a:avLst/>
          </a:prstGeom>
        </p:spPr>
        <p:txBody>
          <a:bodyPr vert="horz" lIns="97310" tIns="48655" rIns="97310" bIns="48655" rtlCol="0"/>
          <a:lstStyle/>
          <a:p>
            <a:pPr lvl="0"/>
            <a:r>
              <a:rPr lang="ro-RO" smtClean="0"/>
              <a:t>Click to edit Master text styles</a:t>
            </a:r>
          </a:p>
          <a:p>
            <a:pPr lvl="1"/>
            <a:r>
              <a:rPr lang="ro-RO" smtClean="0"/>
              <a:t>Second level</a:t>
            </a:r>
          </a:p>
          <a:p>
            <a:pPr lvl="2"/>
            <a:r>
              <a:rPr lang="ro-RO" smtClean="0"/>
              <a:t>Third level</a:t>
            </a:r>
          </a:p>
          <a:p>
            <a:pPr lvl="3"/>
            <a:r>
              <a:rPr lang="ro-RO" smtClean="0"/>
              <a:t>Fourth level</a:t>
            </a:r>
          </a:p>
          <a:p>
            <a:pPr lvl="4"/>
            <a:r>
              <a:rPr lang="ro-RO" smtClean="0"/>
              <a:t>Fifth level</a:t>
            </a:r>
            <a:endParaRPr lang="en-US"/>
          </a:p>
        </p:txBody>
      </p:sp>
      <p:sp>
        <p:nvSpPr>
          <p:cNvPr id="6" name="Footer Placeholder 5"/>
          <p:cNvSpPr>
            <a:spLocks noGrp="1"/>
          </p:cNvSpPr>
          <p:nvPr>
            <p:ph type="ftr" sz="quarter" idx="4"/>
          </p:nvPr>
        </p:nvSpPr>
        <p:spPr>
          <a:xfrm>
            <a:off x="0" y="9577860"/>
            <a:ext cx="3010323" cy="504190"/>
          </a:xfrm>
          <a:prstGeom prst="rect">
            <a:avLst/>
          </a:prstGeom>
        </p:spPr>
        <p:txBody>
          <a:bodyPr vert="horz" lIns="97310" tIns="48655" rIns="97310" bIns="48655" rtlCol="0" anchor="b"/>
          <a:lstStyle>
            <a:lvl1pPr algn="l">
              <a:defRPr sz="1300"/>
            </a:lvl1pPr>
          </a:lstStyle>
          <a:p>
            <a:endParaRPr lang="en-US"/>
          </a:p>
        </p:txBody>
      </p:sp>
      <p:sp>
        <p:nvSpPr>
          <p:cNvPr id="7" name="Slide Number Placeholder 6"/>
          <p:cNvSpPr>
            <a:spLocks noGrp="1"/>
          </p:cNvSpPr>
          <p:nvPr>
            <p:ph type="sldNum" sz="quarter" idx="5"/>
          </p:nvPr>
        </p:nvSpPr>
        <p:spPr>
          <a:xfrm>
            <a:off x="3934969" y="9577860"/>
            <a:ext cx="3010323" cy="504190"/>
          </a:xfrm>
          <a:prstGeom prst="rect">
            <a:avLst/>
          </a:prstGeom>
        </p:spPr>
        <p:txBody>
          <a:bodyPr vert="horz" lIns="97310" tIns="48655" rIns="97310" bIns="48655" rtlCol="0" anchor="b"/>
          <a:lstStyle>
            <a:lvl1pPr algn="r">
              <a:defRPr sz="1300"/>
            </a:lvl1pPr>
          </a:lstStyle>
          <a:p>
            <a:fld id="{22D78B3D-7B7D-BB40-B4FB-2E34C87A01A5}" type="slidenum">
              <a:rPr lang="en-US" smtClean="0"/>
              <a:pPr/>
              <a:t>‹#›</a:t>
            </a:fld>
            <a:endParaRPr lang="en-US"/>
          </a:p>
        </p:txBody>
      </p:sp>
    </p:spTree>
    <p:extLst>
      <p:ext uri="{BB962C8B-B14F-4D97-AF65-F5344CB8AC3E}">
        <p14:creationId xmlns:p14="http://schemas.microsoft.com/office/powerpoint/2010/main" val="67203689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first I would like to thank President Hoffman and his staff </a:t>
            </a:r>
            <a:r>
              <a:rPr lang="en-US" baseline="0" dirty="0" smtClean="0"/>
              <a:t> for the outstanding event that we have all been part of. We will do the same to follow your good example. </a:t>
            </a:r>
          </a:p>
          <a:p>
            <a:r>
              <a:rPr lang="en-US" baseline="0" dirty="0" smtClean="0"/>
              <a:t>For the first time from its inclusion in the European Union, in 2007,  Romania will hold the Presidency of the Council and we, ANCPI of Romania, will follow BEV to the Presidency of PCC. We promise to do our best to continue the good work started today!</a:t>
            </a:r>
            <a:endParaRPr lang="ro-RO" dirty="0"/>
          </a:p>
        </p:txBody>
      </p:sp>
      <p:sp>
        <p:nvSpPr>
          <p:cNvPr id="4" name="Slide Number Placeholder 3"/>
          <p:cNvSpPr>
            <a:spLocks noGrp="1"/>
          </p:cNvSpPr>
          <p:nvPr>
            <p:ph type="sldNum" sz="quarter" idx="10"/>
          </p:nvPr>
        </p:nvSpPr>
        <p:spPr/>
        <p:txBody>
          <a:bodyPr/>
          <a:lstStyle/>
          <a:p>
            <a:fld id="{22D78B3D-7B7D-BB40-B4FB-2E34C87A01A5}" type="slidenum">
              <a:rPr lang="en-US" smtClean="0"/>
              <a:pPr/>
              <a:t>1</a:t>
            </a:fld>
            <a:endParaRPr lang="en-US"/>
          </a:p>
        </p:txBody>
      </p:sp>
    </p:spTree>
    <p:extLst>
      <p:ext uri="{BB962C8B-B14F-4D97-AF65-F5344CB8AC3E}">
        <p14:creationId xmlns:p14="http://schemas.microsoft.com/office/powerpoint/2010/main" val="6726685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ANCPI,  shall</a:t>
            </a:r>
            <a:r>
              <a:rPr lang="en-US" baseline="0" dirty="0" smtClean="0"/>
              <a:t> work together with the former and coming PCC Presidencies in order to define a more concrete role of the PCC, and to formalize it in a way that allows a better visibility. </a:t>
            </a:r>
            <a:endParaRPr lang="en-US" dirty="0"/>
          </a:p>
        </p:txBody>
      </p:sp>
      <p:sp>
        <p:nvSpPr>
          <p:cNvPr id="4" name="Slide Number Placeholder 3"/>
          <p:cNvSpPr>
            <a:spLocks noGrp="1"/>
          </p:cNvSpPr>
          <p:nvPr>
            <p:ph type="sldNum" sz="quarter" idx="10"/>
          </p:nvPr>
        </p:nvSpPr>
        <p:spPr/>
        <p:txBody>
          <a:bodyPr/>
          <a:lstStyle/>
          <a:p>
            <a:fld id="{22D78B3D-7B7D-BB40-B4FB-2E34C87A01A5}" type="slidenum">
              <a:rPr lang="en-US" smtClean="0"/>
              <a:pPr/>
              <a:t>10</a:t>
            </a:fld>
            <a:endParaRPr lang="en-US"/>
          </a:p>
        </p:txBody>
      </p:sp>
    </p:spTree>
    <p:extLst>
      <p:ext uri="{BB962C8B-B14F-4D97-AF65-F5344CB8AC3E}">
        <p14:creationId xmlns:p14="http://schemas.microsoft.com/office/powerpoint/2010/main" val="22180011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Cadastral</a:t>
            </a:r>
            <a:r>
              <a:rPr lang="en-US" baseline="0" dirty="0" smtClean="0"/>
              <a:t> information </a:t>
            </a:r>
            <a:r>
              <a:rPr lang="en-US" dirty="0" smtClean="0"/>
              <a:t> is for sure at the basis of each and every investment.</a:t>
            </a:r>
            <a:r>
              <a:rPr lang="en-US" baseline="0" dirty="0" smtClean="0"/>
              <a:t> Drawing policies </a:t>
            </a:r>
            <a:r>
              <a:rPr lang="en-US" dirty="0" smtClean="0"/>
              <a:t>at national or regional levels, monitoring crops</a:t>
            </a:r>
            <a:r>
              <a:rPr lang="en-US" baseline="0" dirty="0" smtClean="0"/>
              <a:t> or subsidies for agriculture, following migration of protected species, deciding where to place a school or a </a:t>
            </a:r>
            <a:r>
              <a:rPr lang="en-US" baseline="0" dirty="0" err="1" smtClean="0"/>
              <a:t>kidergarden</a:t>
            </a:r>
            <a:r>
              <a:rPr lang="en-US" baseline="0" dirty="0" smtClean="0"/>
              <a:t>, all these facts use cadastral information. </a:t>
            </a:r>
          </a:p>
          <a:p>
            <a:r>
              <a:rPr lang="en-US" baseline="0" dirty="0" smtClean="0"/>
              <a:t>We can say that the economic progress, transparency and  investments are all  benefitting from the </a:t>
            </a:r>
            <a:r>
              <a:rPr lang="en-US" baseline="0" dirty="0" err="1" smtClean="0"/>
              <a:t>cadastre</a:t>
            </a:r>
            <a:r>
              <a:rPr lang="en-US" baseline="0" dirty="0" smtClean="0"/>
              <a:t> information that we are producing. </a:t>
            </a:r>
          </a:p>
          <a:p>
            <a:r>
              <a:rPr lang="en-US" baseline="0" dirty="0" smtClean="0"/>
              <a:t>Let’s debate together on this topic, next year in June!</a:t>
            </a:r>
            <a:endParaRPr lang="en-US" dirty="0"/>
          </a:p>
        </p:txBody>
      </p:sp>
      <p:sp>
        <p:nvSpPr>
          <p:cNvPr id="4" name="Slide Number Placeholder 3"/>
          <p:cNvSpPr>
            <a:spLocks noGrp="1"/>
          </p:cNvSpPr>
          <p:nvPr>
            <p:ph type="sldNum" sz="quarter" idx="10"/>
          </p:nvPr>
        </p:nvSpPr>
        <p:spPr/>
        <p:txBody>
          <a:bodyPr/>
          <a:lstStyle/>
          <a:p>
            <a:fld id="{22D78B3D-7B7D-BB40-B4FB-2E34C87A01A5}" type="slidenum">
              <a:rPr lang="en-US" smtClean="0"/>
              <a:pPr/>
              <a:t>11</a:t>
            </a:fld>
            <a:endParaRPr lang="en-US"/>
          </a:p>
        </p:txBody>
      </p:sp>
    </p:spTree>
    <p:extLst>
      <p:ext uri="{BB962C8B-B14F-4D97-AF65-F5344CB8AC3E}">
        <p14:creationId xmlns:p14="http://schemas.microsoft.com/office/powerpoint/2010/main" val="11365810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will all enjoy an outstanding location: the Palace of</a:t>
            </a:r>
            <a:r>
              <a:rPr lang="en-US" baseline="0" dirty="0" smtClean="0"/>
              <a:t> Parliament, the largest civil administrative building in the world, which has been erected using only Romanian materials. The wood, marble, crystal used inside are Romanian, and were  designed and  carved by Romanian artists. </a:t>
            </a:r>
            <a:endParaRPr lang="en-US" dirty="0"/>
          </a:p>
        </p:txBody>
      </p:sp>
      <p:sp>
        <p:nvSpPr>
          <p:cNvPr id="4" name="Slide Number Placeholder 3"/>
          <p:cNvSpPr>
            <a:spLocks noGrp="1"/>
          </p:cNvSpPr>
          <p:nvPr>
            <p:ph type="sldNum" sz="quarter" idx="10"/>
          </p:nvPr>
        </p:nvSpPr>
        <p:spPr/>
        <p:txBody>
          <a:bodyPr/>
          <a:lstStyle/>
          <a:p>
            <a:fld id="{22D78B3D-7B7D-BB40-B4FB-2E34C87A01A5}" type="slidenum">
              <a:rPr lang="en-US" smtClean="0"/>
              <a:pPr/>
              <a:t>12</a:t>
            </a:fld>
            <a:endParaRPr lang="en-US"/>
          </a:p>
        </p:txBody>
      </p:sp>
    </p:spTree>
    <p:extLst>
      <p:ext uri="{BB962C8B-B14F-4D97-AF65-F5344CB8AC3E}">
        <p14:creationId xmlns:p14="http://schemas.microsoft.com/office/powerpoint/2010/main" val="17847796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some of the interiors of the</a:t>
            </a:r>
            <a:r>
              <a:rPr lang="en-US" baseline="0" dirty="0" smtClean="0"/>
              <a:t> Palace of Parliament…</a:t>
            </a:r>
            <a:endParaRPr lang="en-US" dirty="0"/>
          </a:p>
        </p:txBody>
      </p:sp>
      <p:sp>
        <p:nvSpPr>
          <p:cNvPr id="4" name="Slide Number Placeholder 3"/>
          <p:cNvSpPr>
            <a:spLocks noGrp="1"/>
          </p:cNvSpPr>
          <p:nvPr>
            <p:ph type="sldNum" sz="quarter" idx="10"/>
          </p:nvPr>
        </p:nvSpPr>
        <p:spPr/>
        <p:txBody>
          <a:bodyPr/>
          <a:lstStyle/>
          <a:p>
            <a:fld id="{22D78B3D-7B7D-BB40-B4FB-2E34C87A01A5}" type="slidenum">
              <a:rPr lang="en-US" smtClean="0"/>
              <a:pPr/>
              <a:t>13</a:t>
            </a:fld>
            <a:endParaRPr lang="en-US"/>
          </a:p>
        </p:txBody>
      </p:sp>
    </p:spTree>
    <p:extLst>
      <p:ext uri="{BB962C8B-B14F-4D97-AF65-F5344CB8AC3E}">
        <p14:creationId xmlns:p14="http://schemas.microsoft.com/office/powerpoint/2010/main" val="22111439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here, some of the </a:t>
            </a:r>
            <a:r>
              <a:rPr lang="en-US" dirty="0" smtClean="0"/>
              <a:t>places that made Romania</a:t>
            </a:r>
            <a:r>
              <a:rPr lang="en-US" baseline="0" dirty="0" smtClean="0"/>
              <a:t> well known: The Citadel of </a:t>
            </a:r>
            <a:r>
              <a:rPr lang="en-US" baseline="0" dirty="0" err="1" smtClean="0"/>
              <a:t>Viscri</a:t>
            </a:r>
            <a:r>
              <a:rPr lang="en-US" baseline="0" dirty="0" smtClean="0"/>
              <a:t>, the </a:t>
            </a:r>
            <a:r>
              <a:rPr lang="en-US" baseline="0" dirty="0" err="1" smtClean="0"/>
              <a:t>Voronet</a:t>
            </a:r>
            <a:r>
              <a:rPr lang="en-US" baseline="0" dirty="0" smtClean="0"/>
              <a:t> monastery  - famous for the special shade of blue of </a:t>
            </a:r>
            <a:r>
              <a:rPr lang="en-US" baseline="0" smtClean="0"/>
              <a:t>its paintings, or  </a:t>
            </a:r>
            <a:r>
              <a:rPr lang="en-US" baseline="0" dirty="0" smtClean="0"/>
              <a:t>the </a:t>
            </a:r>
            <a:r>
              <a:rPr lang="en-US" baseline="0" dirty="0" err="1" smtClean="0"/>
              <a:t>Peles</a:t>
            </a:r>
            <a:r>
              <a:rPr lang="en-US" baseline="0" dirty="0" smtClean="0"/>
              <a:t> Castle</a:t>
            </a:r>
            <a:endParaRPr lang="en-US" dirty="0"/>
          </a:p>
        </p:txBody>
      </p:sp>
      <p:sp>
        <p:nvSpPr>
          <p:cNvPr id="4" name="Slide Number Placeholder 3"/>
          <p:cNvSpPr>
            <a:spLocks noGrp="1"/>
          </p:cNvSpPr>
          <p:nvPr>
            <p:ph type="sldNum" sz="quarter" idx="10"/>
          </p:nvPr>
        </p:nvSpPr>
        <p:spPr/>
        <p:txBody>
          <a:bodyPr/>
          <a:lstStyle/>
          <a:p>
            <a:fld id="{22D78B3D-7B7D-BB40-B4FB-2E34C87A01A5}" type="slidenum">
              <a:rPr lang="en-US" smtClean="0"/>
              <a:pPr/>
              <a:t>14</a:t>
            </a:fld>
            <a:endParaRPr lang="en-US"/>
          </a:p>
        </p:txBody>
      </p:sp>
    </p:spTree>
    <p:extLst>
      <p:ext uri="{BB962C8B-B14F-4D97-AF65-F5344CB8AC3E}">
        <p14:creationId xmlns:p14="http://schemas.microsoft.com/office/powerpoint/2010/main" val="38907004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t>We are happy to invite you to Bucharest next June,  </a:t>
            </a:r>
            <a:r>
              <a:rPr lang="ro-RO" sz="1200" b="1" dirty="0" err="1" smtClean="0"/>
              <a:t>to</a:t>
            </a:r>
            <a:r>
              <a:rPr lang="ro-RO" sz="1200" b="1" dirty="0" smtClean="0"/>
              <a:t> </a:t>
            </a:r>
            <a:r>
              <a:rPr lang="en-US" sz="1200" b="1" dirty="0" smtClean="0"/>
              <a:t>participate in </a:t>
            </a:r>
            <a:r>
              <a:rPr lang="ro-RO" sz="1200" b="1" dirty="0" err="1" smtClean="0"/>
              <a:t>the</a:t>
            </a:r>
            <a:r>
              <a:rPr lang="ro-RO" sz="1200" b="1" dirty="0" smtClean="0"/>
              <a:t> li</a:t>
            </a:r>
            <a:r>
              <a:rPr lang="en-US" sz="1200" b="1" dirty="0" smtClean="0"/>
              <a:t>f</a:t>
            </a:r>
            <a:r>
              <a:rPr lang="ro-RO" sz="1200" b="1" dirty="0" err="1" smtClean="0"/>
              <a:t>ely</a:t>
            </a:r>
            <a:r>
              <a:rPr lang="ro-RO" sz="1200" b="1" dirty="0" smtClean="0"/>
              <a:t> </a:t>
            </a:r>
            <a:r>
              <a:rPr lang="ro-RO" sz="1200" b="1" dirty="0" err="1" smtClean="0"/>
              <a:t>debates</a:t>
            </a:r>
            <a:r>
              <a:rPr lang="ro-RO" sz="1200" b="1" dirty="0" smtClean="0"/>
              <a:t> </a:t>
            </a:r>
            <a:r>
              <a:rPr lang="en-US" sz="1200" b="1" dirty="0" smtClean="0"/>
              <a:t>occasioned by the conference, </a:t>
            </a:r>
          </a:p>
          <a:p>
            <a:r>
              <a:rPr lang="en-US" sz="1200" b="1" dirty="0" smtClean="0"/>
              <a:t>But also to make</a:t>
            </a:r>
            <a:r>
              <a:rPr lang="en-US" sz="1200" b="1" baseline="0" dirty="0" smtClean="0"/>
              <a:t> new friends, to discover Romanian traditions, gastronomy &amp; vines,  the beauties of Bucharest and why not?… to come again!</a:t>
            </a:r>
            <a:r>
              <a:rPr lang="ro-RO" sz="1200" b="1" dirty="0" smtClean="0"/>
              <a:t> </a:t>
            </a:r>
            <a:r>
              <a:rPr lang="en-US" sz="1200" b="1" smtClean="0"/>
              <a:t>THANK</a:t>
            </a:r>
            <a:r>
              <a:rPr lang="en-US" sz="1200" b="1" baseline="0" smtClean="0"/>
              <a:t> YOU!</a:t>
            </a:r>
            <a:endParaRPr lang="en-US" dirty="0"/>
          </a:p>
        </p:txBody>
      </p:sp>
      <p:sp>
        <p:nvSpPr>
          <p:cNvPr id="4" name="Slide Number Placeholder 3"/>
          <p:cNvSpPr>
            <a:spLocks noGrp="1"/>
          </p:cNvSpPr>
          <p:nvPr>
            <p:ph type="sldNum" sz="quarter" idx="10"/>
          </p:nvPr>
        </p:nvSpPr>
        <p:spPr/>
        <p:txBody>
          <a:bodyPr/>
          <a:lstStyle/>
          <a:p>
            <a:fld id="{22D78B3D-7B7D-BB40-B4FB-2E34C87A01A5}" type="slidenum">
              <a:rPr lang="en-US" smtClean="0"/>
              <a:pPr/>
              <a:t>15</a:t>
            </a:fld>
            <a:endParaRPr lang="en-US"/>
          </a:p>
        </p:txBody>
      </p:sp>
    </p:spTree>
    <p:extLst>
      <p:ext uri="{BB962C8B-B14F-4D97-AF65-F5344CB8AC3E}">
        <p14:creationId xmlns:p14="http://schemas.microsoft.com/office/powerpoint/2010/main" val="1957304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Dear Colleagues, I am sure that this image is familiar to all of you. The map of Romania.  I would like to tell you</a:t>
            </a:r>
            <a:r>
              <a:rPr lang="en-US" baseline="0" dirty="0" smtClean="0"/>
              <a:t> a bit more about my country, like, for example, that Austria and Romania are splendidly connected by the River Danube…</a:t>
            </a:r>
            <a:endParaRPr lang="ro-RO" dirty="0"/>
          </a:p>
        </p:txBody>
      </p:sp>
      <p:sp>
        <p:nvSpPr>
          <p:cNvPr id="4" name="Slide Number Placeholder 3"/>
          <p:cNvSpPr>
            <a:spLocks noGrp="1"/>
          </p:cNvSpPr>
          <p:nvPr>
            <p:ph type="sldNum" sz="quarter" idx="10"/>
          </p:nvPr>
        </p:nvSpPr>
        <p:spPr/>
        <p:txBody>
          <a:bodyPr/>
          <a:lstStyle/>
          <a:p>
            <a:fld id="{22D78B3D-7B7D-BB40-B4FB-2E34C87A01A5}" type="slidenum">
              <a:rPr lang="en-US" smtClean="0"/>
              <a:pPr/>
              <a:t>2</a:t>
            </a:fld>
            <a:endParaRPr lang="en-US"/>
          </a:p>
        </p:txBody>
      </p:sp>
    </p:spTree>
    <p:extLst>
      <p:ext uri="{BB962C8B-B14F-4D97-AF65-F5344CB8AC3E}">
        <p14:creationId xmlns:p14="http://schemas.microsoft.com/office/powerpoint/2010/main" val="1210903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 springs from the Austrian mountains and ends its </a:t>
            </a:r>
            <a:r>
              <a:rPr lang="en-US" dirty="0" err="1" smtClean="0"/>
              <a:t>grandious</a:t>
            </a:r>
            <a:r>
              <a:rPr lang="en-US" dirty="0" smtClean="0"/>
              <a:t>  course in the Danube Delta… a treasure of unspoiled nature, biodiversity…</a:t>
            </a:r>
            <a:endParaRPr lang="en-US" dirty="0"/>
          </a:p>
        </p:txBody>
      </p:sp>
      <p:sp>
        <p:nvSpPr>
          <p:cNvPr id="4" name="Slide Number Placeholder 3"/>
          <p:cNvSpPr>
            <a:spLocks noGrp="1"/>
          </p:cNvSpPr>
          <p:nvPr>
            <p:ph type="sldNum" sz="quarter" idx="10"/>
          </p:nvPr>
        </p:nvSpPr>
        <p:spPr/>
        <p:txBody>
          <a:bodyPr/>
          <a:lstStyle/>
          <a:p>
            <a:fld id="{22D78B3D-7B7D-BB40-B4FB-2E34C87A01A5}" type="slidenum">
              <a:rPr lang="en-US" smtClean="0"/>
              <a:pPr/>
              <a:t>3</a:t>
            </a:fld>
            <a:endParaRPr lang="en-US"/>
          </a:p>
        </p:txBody>
      </p:sp>
    </p:spTree>
    <p:extLst>
      <p:ext uri="{BB962C8B-B14F-4D97-AF65-F5344CB8AC3E}">
        <p14:creationId xmlns:p14="http://schemas.microsoft.com/office/powerpoint/2010/main" val="3288199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serenity that  are calling every year thousands and thousands of visitors.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22D78B3D-7B7D-BB40-B4FB-2E34C87A01A5}" type="slidenum">
              <a:rPr lang="en-US" smtClean="0"/>
              <a:pPr/>
              <a:t>4</a:t>
            </a:fld>
            <a:endParaRPr lang="en-US"/>
          </a:p>
        </p:txBody>
      </p:sp>
    </p:spTree>
    <p:extLst>
      <p:ext uri="{BB962C8B-B14F-4D97-AF65-F5344CB8AC3E}">
        <p14:creationId xmlns:p14="http://schemas.microsoft.com/office/powerpoint/2010/main" val="7344576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proud by our ancestors, mainly when they brought added</a:t>
            </a:r>
            <a:r>
              <a:rPr lang="en-US" baseline="0" dirty="0" smtClean="0"/>
              <a:t> value to the European culture. Let me recall here Constantin Brancusi, whose geniality created amazing art operas. </a:t>
            </a:r>
            <a:endParaRPr lang="en-US" dirty="0"/>
          </a:p>
        </p:txBody>
      </p:sp>
      <p:sp>
        <p:nvSpPr>
          <p:cNvPr id="4" name="Slide Number Placeholder 3"/>
          <p:cNvSpPr>
            <a:spLocks noGrp="1"/>
          </p:cNvSpPr>
          <p:nvPr>
            <p:ph type="sldNum" sz="quarter" idx="10"/>
          </p:nvPr>
        </p:nvSpPr>
        <p:spPr/>
        <p:txBody>
          <a:bodyPr/>
          <a:lstStyle/>
          <a:p>
            <a:fld id="{22D78B3D-7B7D-BB40-B4FB-2E34C87A01A5}" type="slidenum">
              <a:rPr lang="en-US" smtClean="0"/>
              <a:pPr/>
              <a:t>5</a:t>
            </a:fld>
            <a:endParaRPr lang="en-US"/>
          </a:p>
        </p:txBody>
      </p:sp>
    </p:spTree>
    <p:extLst>
      <p:ext uri="{BB962C8B-B14F-4D97-AF65-F5344CB8AC3E}">
        <p14:creationId xmlns:p14="http://schemas.microsoft.com/office/powerpoint/2010/main" val="3720638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Champions are representative for every nation, and motivate younger</a:t>
            </a:r>
            <a:r>
              <a:rPr lang="en-US" baseline="0" dirty="0" smtClean="0"/>
              <a:t> generations to work harder and become better. Here are some very </a:t>
            </a:r>
            <a:r>
              <a:rPr lang="en-US" baseline="0" dirty="0" err="1" smtClean="0"/>
              <a:t>wellknown</a:t>
            </a:r>
            <a:r>
              <a:rPr lang="en-US" baseline="0" dirty="0" smtClean="0"/>
              <a:t> Romanian Champs: Nadia COMANECI, who conquered our hearts and the first “10” at the Olympic Games in Montreal, </a:t>
            </a:r>
            <a:r>
              <a:rPr lang="en-US" baseline="0" dirty="0" err="1" smtClean="0"/>
              <a:t>Gica</a:t>
            </a:r>
            <a:r>
              <a:rPr lang="en-US" baseline="0" dirty="0" smtClean="0"/>
              <a:t> HAGI – the Romanian football player and Simona HALEP – an example of tenacity and hard working!</a:t>
            </a:r>
            <a:endParaRPr lang="en-US" dirty="0"/>
          </a:p>
        </p:txBody>
      </p:sp>
      <p:sp>
        <p:nvSpPr>
          <p:cNvPr id="4" name="Slide Number Placeholder 3"/>
          <p:cNvSpPr>
            <a:spLocks noGrp="1"/>
          </p:cNvSpPr>
          <p:nvPr>
            <p:ph type="sldNum" sz="quarter" idx="10"/>
          </p:nvPr>
        </p:nvSpPr>
        <p:spPr/>
        <p:txBody>
          <a:bodyPr/>
          <a:lstStyle/>
          <a:p>
            <a:fld id="{22D78B3D-7B7D-BB40-B4FB-2E34C87A01A5}" type="slidenum">
              <a:rPr lang="en-US" smtClean="0"/>
              <a:pPr/>
              <a:t>6</a:t>
            </a:fld>
            <a:endParaRPr lang="en-US"/>
          </a:p>
        </p:txBody>
      </p:sp>
    </p:spTree>
    <p:extLst>
      <p:ext uri="{BB962C8B-B14F-4D97-AF65-F5344CB8AC3E}">
        <p14:creationId xmlns:p14="http://schemas.microsoft.com/office/powerpoint/2010/main" val="5290806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also  believe that the Muddy Volcanos are something unique in Europe…</a:t>
            </a:r>
            <a:endParaRPr lang="en-US" dirty="0"/>
          </a:p>
        </p:txBody>
      </p:sp>
      <p:sp>
        <p:nvSpPr>
          <p:cNvPr id="4" name="Slide Number Placeholder 3"/>
          <p:cNvSpPr>
            <a:spLocks noGrp="1"/>
          </p:cNvSpPr>
          <p:nvPr>
            <p:ph type="sldNum" sz="quarter" idx="10"/>
          </p:nvPr>
        </p:nvSpPr>
        <p:spPr/>
        <p:txBody>
          <a:bodyPr/>
          <a:lstStyle/>
          <a:p>
            <a:fld id="{22D78B3D-7B7D-BB40-B4FB-2E34C87A01A5}" type="slidenum">
              <a:rPr lang="en-US" smtClean="0"/>
              <a:pPr/>
              <a:t>7</a:t>
            </a:fld>
            <a:endParaRPr lang="en-US"/>
          </a:p>
        </p:txBody>
      </p:sp>
    </p:spTree>
    <p:extLst>
      <p:ext uri="{BB962C8B-B14F-4D97-AF65-F5344CB8AC3E}">
        <p14:creationId xmlns:p14="http://schemas.microsoft.com/office/powerpoint/2010/main" val="9174425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who did not hear about the legendary</a:t>
            </a:r>
            <a:r>
              <a:rPr lang="en-US" baseline="0" dirty="0" smtClean="0"/>
              <a:t> Bran Castle where Vlad the </a:t>
            </a:r>
            <a:r>
              <a:rPr lang="en-US" baseline="0" dirty="0" err="1" smtClean="0"/>
              <a:t>Impaller</a:t>
            </a:r>
            <a:r>
              <a:rPr lang="en-US" baseline="0" dirty="0" smtClean="0"/>
              <a:t> lived and became famous grace to Bram Stoker and his “Dracula”. </a:t>
            </a:r>
          </a:p>
          <a:p>
            <a:r>
              <a:rPr lang="en-US" baseline="0" dirty="0" smtClean="0"/>
              <a:t>Please, dear ladies and Gentlemen, take this like an invitation to visit Romania and discover all these and more…by yourselves!</a:t>
            </a:r>
          </a:p>
          <a:p>
            <a:endParaRPr lang="en-US" dirty="0"/>
          </a:p>
        </p:txBody>
      </p:sp>
      <p:sp>
        <p:nvSpPr>
          <p:cNvPr id="4" name="Slide Number Placeholder 3"/>
          <p:cNvSpPr>
            <a:spLocks noGrp="1"/>
          </p:cNvSpPr>
          <p:nvPr>
            <p:ph type="sldNum" sz="quarter" idx="10"/>
          </p:nvPr>
        </p:nvSpPr>
        <p:spPr/>
        <p:txBody>
          <a:bodyPr/>
          <a:lstStyle/>
          <a:p>
            <a:fld id="{22D78B3D-7B7D-BB40-B4FB-2E34C87A01A5}" type="slidenum">
              <a:rPr lang="en-US" smtClean="0"/>
              <a:pPr/>
              <a:t>8</a:t>
            </a:fld>
            <a:endParaRPr lang="en-US"/>
          </a:p>
        </p:txBody>
      </p:sp>
    </p:spTree>
    <p:extLst>
      <p:ext uri="{BB962C8B-B14F-4D97-AF65-F5344CB8AC3E}">
        <p14:creationId xmlns:p14="http://schemas.microsoft.com/office/powerpoint/2010/main" val="26053155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of January 1</a:t>
            </a:r>
            <a:r>
              <a:rPr lang="en-US" baseline="30000" dirty="0" smtClean="0"/>
              <a:t>st</a:t>
            </a:r>
            <a:r>
              <a:rPr lang="en-US" dirty="0" smtClean="0"/>
              <a:t>, 2019, Romania will be handed over the Presidency of the Council.</a:t>
            </a:r>
            <a:r>
              <a:rPr lang="en-US" baseline="0" dirty="0" smtClean="0"/>
              <a:t> The motto under the Romanian Presidency is “COHESION, a COMMON EUROPEAN VALUE” – stating clearly the intention of Romania to support  the European policies addressed equally to all the countries and their citizens, and to safeguard the common European values </a:t>
            </a:r>
            <a:endParaRPr lang="en-US" dirty="0"/>
          </a:p>
        </p:txBody>
      </p:sp>
      <p:sp>
        <p:nvSpPr>
          <p:cNvPr id="4" name="Slide Number Placeholder 3"/>
          <p:cNvSpPr>
            <a:spLocks noGrp="1"/>
          </p:cNvSpPr>
          <p:nvPr>
            <p:ph type="sldNum" sz="quarter" idx="10"/>
          </p:nvPr>
        </p:nvSpPr>
        <p:spPr/>
        <p:txBody>
          <a:bodyPr/>
          <a:lstStyle/>
          <a:p>
            <a:fld id="{22D78B3D-7B7D-BB40-B4FB-2E34C87A01A5}" type="slidenum">
              <a:rPr lang="en-US" smtClean="0"/>
              <a:pPr/>
              <a:t>9</a:t>
            </a:fld>
            <a:endParaRPr lang="en-US"/>
          </a:p>
        </p:txBody>
      </p:sp>
    </p:spTree>
    <p:extLst>
      <p:ext uri="{BB962C8B-B14F-4D97-AF65-F5344CB8AC3E}">
        <p14:creationId xmlns:p14="http://schemas.microsoft.com/office/powerpoint/2010/main" val="3940659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32560" y="3522479"/>
            <a:ext cx="6704582" cy="1470025"/>
          </a:xfrm>
          <a:prstGeom prst="rect">
            <a:avLst/>
          </a:prstGeom>
        </p:spPr>
        <p:txBody>
          <a:bodyPr/>
          <a:lstStyle>
            <a:lvl1pPr>
              <a:defRPr>
                <a:solidFill>
                  <a:schemeClr val="bg1"/>
                </a:solidFill>
                <a:latin typeface="Cambria"/>
                <a:cs typeface="Cambria"/>
              </a:defRPr>
            </a:lvl1pPr>
          </a:lstStyle>
          <a:p>
            <a:r>
              <a:rPr lang="en-US" dirty="0" smtClean="0"/>
              <a:t>Click to edit Master title</a:t>
            </a:r>
            <a:endParaRPr lang="en-US" dirty="0"/>
          </a:p>
        </p:txBody>
      </p:sp>
      <p:sp>
        <p:nvSpPr>
          <p:cNvPr id="3" name="Subtitle 2"/>
          <p:cNvSpPr>
            <a:spLocks noGrp="1"/>
          </p:cNvSpPr>
          <p:nvPr>
            <p:ph type="subTitle" idx="1" hasCustomPrompt="1"/>
          </p:nvPr>
        </p:nvSpPr>
        <p:spPr>
          <a:xfrm>
            <a:off x="5837505" y="6056653"/>
            <a:ext cx="3199637" cy="496071"/>
          </a:xfrm>
          <a:prstGeom prst="rect">
            <a:avLst/>
          </a:prstGeom>
        </p:spPr>
        <p:txBody>
          <a:bodyPr/>
          <a:lstStyle>
            <a:lvl1pPr marL="0" indent="0" algn="r">
              <a:spcBef>
                <a:spcPts val="0"/>
              </a:spcBef>
              <a:buNone/>
              <a:defRPr sz="2400">
                <a:solidFill>
                  <a:schemeClr val="bg1">
                    <a:lumMod val="65000"/>
                  </a:schemeClr>
                </a:solidFill>
                <a:latin typeface="Cambria"/>
                <a:cs typeface="Cambr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presenter</a:t>
            </a:r>
            <a:endParaRPr lang="en-US" dirty="0"/>
          </a:p>
        </p:txBody>
      </p:sp>
    </p:spTree>
    <p:extLst>
      <p:ext uri="{BB962C8B-B14F-4D97-AF65-F5344CB8AC3E}">
        <p14:creationId xmlns:p14="http://schemas.microsoft.com/office/powerpoint/2010/main" val="1018679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1412" y="0"/>
            <a:ext cx="8142588" cy="781504"/>
          </a:xfrm>
          <a:prstGeom prst="rect">
            <a:avLst/>
          </a:prstGeom>
        </p:spPr>
        <p:txBody>
          <a:bodyPr/>
          <a:lstStyle>
            <a:lvl1pPr marL="180000" algn="l">
              <a:defRPr sz="4000">
                <a:solidFill>
                  <a:schemeClr val="bg1"/>
                </a:solidFill>
                <a:latin typeface="Cambria"/>
                <a:cs typeface="Cambria"/>
              </a:defRPr>
            </a:lvl1pPr>
          </a:lstStyle>
          <a:p>
            <a:r>
              <a:rPr lang="ro-RO" dirty="0" smtClean="0"/>
              <a:t>Click to edit title</a:t>
            </a:r>
            <a:endParaRPr lang="en-US" dirty="0"/>
          </a:p>
        </p:txBody>
      </p:sp>
      <p:sp>
        <p:nvSpPr>
          <p:cNvPr id="3" name="Content Placeholder 2"/>
          <p:cNvSpPr>
            <a:spLocks noGrp="1"/>
          </p:cNvSpPr>
          <p:nvPr>
            <p:ph idx="1"/>
          </p:nvPr>
        </p:nvSpPr>
        <p:spPr>
          <a:xfrm>
            <a:off x="256459" y="1025724"/>
            <a:ext cx="8597498" cy="5336204"/>
          </a:xfrm>
          <a:prstGeom prst="rect">
            <a:avLst/>
          </a:prstGeom>
        </p:spPr>
        <p:txBody>
          <a:bodyPr/>
          <a:lstStyle>
            <a:lvl1pPr>
              <a:defRPr>
                <a:latin typeface="Cambria"/>
                <a:cs typeface="Cambria"/>
              </a:defRPr>
            </a:lvl1pPr>
            <a:lvl2pPr>
              <a:defRPr>
                <a:latin typeface="Cambria"/>
                <a:cs typeface="Cambria"/>
              </a:defRPr>
            </a:lvl2pPr>
            <a:lvl3pPr>
              <a:defRPr>
                <a:latin typeface="Cambria"/>
                <a:cs typeface="Cambria"/>
              </a:defRPr>
            </a:lvl3pPr>
            <a:lvl4pPr>
              <a:defRPr>
                <a:latin typeface="Cambria"/>
                <a:cs typeface="Cambria"/>
              </a:defRPr>
            </a:lvl4pPr>
            <a:lvl5pPr>
              <a:defRPr>
                <a:latin typeface="Cambria"/>
                <a:cs typeface="Cambria"/>
              </a:defRPr>
            </a:lvl5pPr>
          </a:lstStyle>
          <a:p>
            <a:pPr lvl="0"/>
            <a:r>
              <a:rPr lang="ro-RO" dirty="0" smtClean="0"/>
              <a:t>Click to edit Master text styles</a:t>
            </a:r>
          </a:p>
          <a:p>
            <a:pPr lvl="1"/>
            <a:r>
              <a:rPr lang="ro-RO" dirty="0" smtClean="0"/>
              <a:t>Second level</a:t>
            </a:r>
          </a:p>
          <a:p>
            <a:pPr lvl="2"/>
            <a:r>
              <a:rPr lang="ro-RO" dirty="0" smtClean="0"/>
              <a:t>Third level</a:t>
            </a:r>
          </a:p>
          <a:p>
            <a:pPr lvl="3"/>
            <a:r>
              <a:rPr lang="ro-RO" dirty="0" smtClean="0"/>
              <a:t>Fourth level</a:t>
            </a:r>
          </a:p>
          <a:p>
            <a:pPr lvl="4"/>
            <a:r>
              <a:rPr lang="ro-RO" dirty="0" smtClean="0"/>
              <a:t>Fifth level</a:t>
            </a:r>
            <a:endParaRPr lang="en-US" dirty="0"/>
          </a:p>
        </p:txBody>
      </p:sp>
      <p:sp>
        <p:nvSpPr>
          <p:cNvPr id="6" name="Slide Number Placeholder 5"/>
          <p:cNvSpPr>
            <a:spLocks noGrp="1"/>
          </p:cNvSpPr>
          <p:nvPr>
            <p:ph type="sldNum" sz="quarter" idx="12"/>
          </p:nvPr>
        </p:nvSpPr>
        <p:spPr>
          <a:xfrm>
            <a:off x="8218914" y="6492875"/>
            <a:ext cx="925086" cy="365125"/>
          </a:xfrm>
          <a:prstGeom prst="rect">
            <a:avLst/>
          </a:prstGeom>
        </p:spPr>
        <p:txBody>
          <a:bodyPr/>
          <a:lstStyle>
            <a:lvl1pPr algn="r">
              <a:defRPr>
                <a:solidFill>
                  <a:srgbClr val="FFFFFF"/>
                </a:solidFill>
                <a:latin typeface="Cambria"/>
                <a:cs typeface="Cambria"/>
              </a:defRPr>
            </a:lvl1pPr>
          </a:lstStyle>
          <a:p>
            <a:fld id="{0B2B9674-816F-E743-95FD-8C1E6CDC7FA9}" type="slidenum">
              <a:rPr lang="en-US" smtClean="0"/>
              <a:pPr/>
              <a:t>‹#›</a:t>
            </a:fld>
            <a:endParaRPr lang="en-US" dirty="0"/>
          </a:p>
        </p:txBody>
      </p:sp>
    </p:spTree>
    <p:extLst>
      <p:ext uri="{BB962C8B-B14F-4D97-AF65-F5344CB8AC3E}">
        <p14:creationId xmlns:p14="http://schemas.microsoft.com/office/powerpoint/2010/main" val="183806064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tpl_master_ro 96dpi.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3047" cy="6857286"/>
          </a:xfrm>
          <a:prstGeom prst="rect">
            <a:avLst/>
          </a:prstGeom>
        </p:spPr>
      </p:pic>
    </p:spTree>
    <p:extLst>
      <p:ext uri="{BB962C8B-B14F-4D97-AF65-F5344CB8AC3E}">
        <p14:creationId xmlns:p14="http://schemas.microsoft.com/office/powerpoint/2010/main" val="2388812768"/>
      </p:ext>
    </p:extLst>
  </p:cSld>
  <p:clrMap bg1="lt1" tx1="dk1" bg2="lt2" tx2="dk2" accent1="accent1" accent2="accent2" accent3="accent3" accent4="accent4" accent5="accent5" accent6="accent6" hlink="hlink" folHlink="folHlink"/>
  <p:sldLayoutIdLst>
    <p:sldLayoutId id="2147483649" r:id="rId1"/>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tpl_normal_ro 96dpi.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3047" cy="6857286"/>
          </a:xfrm>
          <a:prstGeom prst="rect">
            <a:avLst/>
          </a:prstGeom>
        </p:spPr>
      </p:pic>
    </p:spTree>
    <p:extLst>
      <p:ext uri="{BB962C8B-B14F-4D97-AF65-F5344CB8AC3E}">
        <p14:creationId xmlns:p14="http://schemas.microsoft.com/office/powerpoint/2010/main" val="2097141485"/>
      </p:ext>
    </p:extLst>
  </p:cSld>
  <p:clrMap bg1="lt1" tx1="dk1" bg2="lt2" tx2="dk2" accent1="accent1" accent2="accent2" accent3="accent3" accent4="accent4" accent5="accent5" accent6="accent6" hlink="hlink" folHlink="folHlink"/>
  <p:sldLayoutIdLst>
    <p:sldLayoutId id="2147483652" r:id="rId1"/>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38294" y="856344"/>
            <a:ext cx="7245664" cy="4096162"/>
          </a:xfrm>
        </p:spPr>
        <p:txBody>
          <a:bodyPr/>
          <a:lstStyle/>
          <a:p>
            <a:r>
              <a:rPr lang="en-US" sz="3600" dirty="0" smtClean="0"/>
              <a:t/>
            </a:r>
            <a:br>
              <a:rPr lang="en-US" sz="3600" dirty="0" smtClean="0"/>
            </a:br>
            <a:r>
              <a:rPr lang="en-US" sz="3600" dirty="0"/>
              <a:t/>
            </a:r>
            <a:br>
              <a:rPr lang="en-US" sz="3600" dirty="0"/>
            </a:br>
            <a:r>
              <a:rPr lang="en-US" sz="3600" dirty="0" smtClean="0"/>
              <a:t>1</a:t>
            </a:r>
            <a:r>
              <a:rPr lang="en-US" sz="3600" baseline="30000" dirty="0" smtClean="0"/>
              <a:t>st</a:t>
            </a:r>
            <a:r>
              <a:rPr lang="en-US" sz="3600" dirty="0" smtClean="0"/>
              <a:t> </a:t>
            </a:r>
            <a:r>
              <a:rPr lang="ro-RO" sz="3600" dirty="0" smtClean="0"/>
              <a:t>Romanian </a:t>
            </a:r>
            <a:r>
              <a:rPr lang="ro-RO" sz="3600" dirty="0" err="1" smtClean="0"/>
              <a:t>Presidency</a:t>
            </a:r>
            <a:r>
              <a:rPr lang="ro-RO" sz="3600" dirty="0" smtClean="0"/>
              <a:t> of </a:t>
            </a:r>
            <a:r>
              <a:rPr lang="ro-RO" sz="3600" dirty="0" err="1" smtClean="0"/>
              <a:t>the</a:t>
            </a:r>
            <a:r>
              <a:rPr lang="ro-RO" sz="3600" dirty="0" smtClean="0"/>
              <a:t> Permanent </a:t>
            </a:r>
            <a:r>
              <a:rPr lang="ro-RO" sz="3600" dirty="0" err="1" smtClean="0"/>
              <a:t>Committee</a:t>
            </a:r>
            <a:r>
              <a:rPr lang="ro-RO" sz="3600" dirty="0" smtClean="0"/>
              <a:t> on Cadastre </a:t>
            </a:r>
            <a:br>
              <a:rPr lang="ro-RO" sz="3600" dirty="0" smtClean="0"/>
            </a:br>
            <a:r>
              <a:rPr lang="ro-RO" sz="3600" dirty="0" smtClean="0"/>
              <a:t>in </a:t>
            </a:r>
            <a:r>
              <a:rPr lang="ro-RO" sz="3600" dirty="0" err="1" smtClean="0"/>
              <a:t>the</a:t>
            </a:r>
            <a:r>
              <a:rPr lang="ro-RO" sz="3600" dirty="0" smtClean="0"/>
              <a:t> European Union</a:t>
            </a:r>
            <a:r>
              <a:rPr lang="en-US" sz="3600" dirty="0" smtClean="0"/>
              <a:t/>
            </a:r>
            <a:br>
              <a:rPr lang="en-US" sz="3600" dirty="0" smtClean="0"/>
            </a:br>
            <a:r>
              <a:rPr lang="en-US" sz="3600" dirty="0"/>
              <a:t/>
            </a:r>
            <a:br>
              <a:rPr lang="en-US" sz="3600" dirty="0"/>
            </a:br>
            <a:r>
              <a:rPr lang="en-US" sz="3600" dirty="0" smtClean="0"/>
              <a:t>Vienna, 22</a:t>
            </a:r>
            <a:r>
              <a:rPr lang="en-US" sz="3600" baseline="30000" dirty="0" smtClean="0"/>
              <a:t>nd</a:t>
            </a:r>
            <a:r>
              <a:rPr lang="en-US" sz="3600" dirty="0" smtClean="0"/>
              <a:t> November, </a:t>
            </a:r>
            <a:r>
              <a:rPr lang="en-US" sz="3600" dirty="0" smtClean="0"/>
              <a:t>2018</a:t>
            </a:r>
            <a:br>
              <a:rPr lang="en-US" sz="3600" dirty="0" smtClean="0"/>
            </a:br>
            <a:r>
              <a:rPr lang="en-US" sz="3600" dirty="0" smtClean="0"/>
              <a:t/>
            </a:r>
            <a:br>
              <a:rPr lang="en-US" sz="3600" dirty="0" smtClean="0"/>
            </a:br>
            <a:endParaRPr lang="en-US" sz="3600" dirty="0"/>
          </a:p>
        </p:txBody>
      </p:sp>
      <p:sp>
        <p:nvSpPr>
          <p:cNvPr id="3" name="Subtitle 2"/>
          <p:cNvSpPr>
            <a:spLocks noGrp="1"/>
          </p:cNvSpPr>
          <p:nvPr>
            <p:ph type="subTitle" idx="1"/>
          </p:nvPr>
        </p:nvSpPr>
        <p:spPr>
          <a:xfrm>
            <a:off x="2170631" y="5251298"/>
            <a:ext cx="6973369" cy="830188"/>
          </a:xfrm>
        </p:spPr>
        <p:txBody>
          <a:bodyPr/>
          <a:lstStyle/>
          <a:p>
            <a:pPr algn="ctr"/>
            <a:r>
              <a:rPr lang="ro-RO" sz="2000" b="1" dirty="0" smtClean="0"/>
              <a:t>Radu </a:t>
            </a:r>
            <a:r>
              <a:rPr lang="ro-RO" sz="2000" b="1" dirty="0" err="1" smtClean="0"/>
              <a:t>Codrut</a:t>
            </a:r>
            <a:r>
              <a:rPr lang="ro-RO" sz="2000" b="1" dirty="0" smtClean="0"/>
              <a:t> </a:t>
            </a:r>
            <a:r>
              <a:rPr lang="ro-RO" sz="2000" b="1" dirty="0" err="1" smtClean="0"/>
              <a:t>Stefanescu</a:t>
            </a:r>
            <a:r>
              <a:rPr lang="ro-RO" sz="2000" b="1" dirty="0" smtClean="0"/>
              <a:t>, </a:t>
            </a:r>
            <a:endParaRPr lang="en-US" sz="2000" b="1" dirty="0" smtClean="0"/>
          </a:p>
          <a:p>
            <a:pPr algn="ctr"/>
            <a:r>
              <a:rPr lang="en-US" sz="2000" b="1" dirty="0" smtClean="0"/>
              <a:t>President - Director General,  </a:t>
            </a:r>
            <a:r>
              <a:rPr lang="ro-RO" sz="2000" b="1" dirty="0" smtClean="0"/>
              <a:t>ANCPI</a:t>
            </a:r>
            <a:endParaRPr lang="en-US" sz="2000" b="1" dirty="0"/>
          </a:p>
        </p:txBody>
      </p:sp>
      <p:sp>
        <p:nvSpPr>
          <p:cNvPr id="4" name="TextBox 3"/>
          <p:cNvSpPr txBox="1"/>
          <p:nvPr/>
        </p:nvSpPr>
        <p:spPr>
          <a:xfrm>
            <a:off x="10748211" y="5066632"/>
            <a:ext cx="184666" cy="369332"/>
          </a:xfrm>
          <a:prstGeom prst="rect">
            <a:avLst/>
          </a:prstGeom>
          <a:noFill/>
        </p:spPr>
        <p:txBody>
          <a:bodyPr wrap="none" rtlCol="0">
            <a:spAutoFit/>
          </a:bodyPr>
          <a:lstStyle/>
          <a:p>
            <a:endParaRPr lang="en-US" dirty="0"/>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4910727" y="531314"/>
            <a:ext cx="1064260" cy="1383030"/>
          </a:xfrm>
          <a:prstGeom prst="rect">
            <a:avLst/>
          </a:prstGeom>
          <a:noFill/>
        </p:spPr>
      </p:pic>
    </p:spTree>
    <p:extLst>
      <p:ext uri="{BB962C8B-B14F-4D97-AF65-F5344CB8AC3E}">
        <p14:creationId xmlns:p14="http://schemas.microsoft.com/office/powerpoint/2010/main" val="22938511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32560" y="555584"/>
            <a:ext cx="6704582" cy="1967697"/>
          </a:xfrm>
        </p:spPr>
        <p:txBody>
          <a:bodyPr/>
          <a:lstStyle/>
          <a:p>
            <a:r>
              <a:rPr lang="ro-RO" sz="2400" b="1" dirty="0" smtClean="0"/>
              <a:t> Romanian </a:t>
            </a:r>
            <a:r>
              <a:rPr lang="ro-RO" sz="2400" b="1" dirty="0" err="1" smtClean="0"/>
              <a:t>Presidency</a:t>
            </a:r>
            <a:r>
              <a:rPr lang="ro-RO" sz="2400" b="1" dirty="0" smtClean="0"/>
              <a:t> of </a:t>
            </a:r>
            <a:r>
              <a:rPr lang="ro-RO" sz="2400" b="1" dirty="0" err="1" smtClean="0"/>
              <a:t>the</a:t>
            </a:r>
            <a:r>
              <a:rPr lang="ro-RO" sz="2400" b="1" dirty="0" smtClean="0"/>
              <a:t> PCC</a:t>
            </a:r>
            <a:br>
              <a:rPr lang="ro-RO" sz="2400" b="1" dirty="0" smtClean="0"/>
            </a:br>
            <a:r>
              <a:rPr lang="ro-RO" sz="2800" b="1" dirty="0" smtClean="0"/>
              <a:t/>
            </a:r>
            <a:br>
              <a:rPr lang="ro-RO" sz="2800" b="1" dirty="0" smtClean="0"/>
            </a:br>
            <a:r>
              <a:rPr lang="ro-RO" sz="2800" b="1" dirty="0" smtClean="0"/>
              <a:t>Main </a:t>
            </a:r>
            <a:r>
              <a:rPr lang="ro-RO" sz="2800" b="1" dirty="0" err="1" smtClean="0"/>
              <a:t>objectives</a:t>
            </a:r>
            <a:r>
              <a:rPr lang="en-US" sz="2800" b="1" dirty="0" smtClean="0"/>
              <a:t>/priorities</a:t>
            </a:r>
            <a:r>
              <a:rPr lang="ro-RO" sz="2800" b="1" dirty="0" smtClean="0"/>
              <a:t/>
            </a:r>
            <a:br>
              <a:rPr lang="ro-RO" sz="2800" b="1" dirty="0" smtClean="0"/>
            </a:br>
            <a:r>
              <a:rPr lang="ro-RO" sz="2800" b="1" dirty="0"/>
              <a:t/>
            </a:r>
            <a:br>
              <a:rPr lang="ro-RO" sz="2800" b="1" dirty="0"/>
            </a:br>
            <a:r>
              <a:rPr lang="ro-RO" sz="2800" b="1" dirty="0" smtClean="0"/>
              <a:t/>
            </a:r>
            <a:br>
              <a:rPr lang="ro-RO" sz="2800" b="1" dirty="0" smtClean="0"/>
            </a:br>
            <a:r>
              <a:rPr lang="ro-RO" b="1" dirty="0" smtClean="0"/>
              <a:t/>
            </a:r>
            <a:br>
              <a:rPr lang="ro-RO" b="1" dirty="0" smtClean="0"/>
            </a:br>
            <a:endParaRPr lang="en-US" sz="2000" dirty="0"/>
          </a:p>
        </p:txBody>
      </p:sp>
      <p:sp>
        <p:nvSpPr>
          <p:cNvPr id="6" name="Title 1"/>
          <p:cNvSpPr txBox="1">
            <a:spLocks/>
          </p:cNvSpPr>
          <p:nvPr/>
        </p:nvSpPr>
        <p:spPr>
          <a:xfrm>
            <a:off x="2332560" y="2191657"/>
            <a:ext cx="6704582" cy="3860800"/>
          </a:xfrm>
          <a:prstGeom prst="rect">
            <a:avLst/>
          </a:prstGeom>
        </p:spPr>
        <p:txBody>
          <a:bodyPr/>
          <a:lstStyle>
            <a:lvl1pPr algn="ctr" defTabSz="457200" rtl="0" eaLnBrk="1" latinLnBrk="0" hangingPunct="1">
              <a:spcBef>
                <a:spcPct val="0"/>
              </a:spcBef>
              <a:buNone/>
              <a:defRPr sz="4400" kern="1200">
                <a:solidFill>
                  <a:schemeClr val="bg1"/>
                </a:solidFill>
                <a:latin typeface="Cambria"/>
                <a:ea typeface="+mj-ea"/>
                <a:cs typeface="Cambria"/>
              </a:defRPr>
            </a:lvl1pPr>
          </a:lstStyle>
          <a:p>
            <a:pPr marL="342900" indent="-342900" algn="l">
              <a:buFont typeface="Arial" panose="020B0604020202020204" pitchFamily="34" charset="0"/>
              <a:buChar char="•"/>
            </a:pPr>
            <a:r>
              <a:rPr lang="en-US" sz="2200" b="1" dirty="0" smtClean="0"/>
              <a:t>To continue the discussions on the role of PCC and its </a:t>
            </a:r>
            <a:r>
              <a:rPr lang="en-US" sz="2200" b="1" dirty="0" err="1" smtClean="0"/>
              <a:t>organisational</a:t>
            </a:r>
            <a:r>
              <a:rPr lang="en-US" sz="2200" b="1" dirty="0" smtClean="0"/>
              <a:t> structure;</a:t>
            </a:r>
          </a:p>
          <a:p>
            <a:pPr algn="l"/>
            <a:endParaRPr lang="en-US" sz="1400" b="1" dirty="0" smtClean="0"/>
          </a:p>
          <a:p>
            <a:pPr marL="342900" indent="-342900" algn="l">
              <a:buFont typeface="Arial" panose="020B0604020202020204" pitchFamily="34" charset="0"/>
              <a:buChar char="•"/>
            </a:pPr>
            <a:r>
              <a:rPr lang="en-US" sz="2200" b="1" dirty="0" smtClean="0"/>
              <a:t>To support the collaboration with the relevant European groups in the field of </a:t>
            </a:r>
            <a:r>
              <a:rPr lang="en-US" sz="2200" b="1" dirty="0" err="1" smtClean="0"/>
              <a:t>cadastre</a:t>
            </a:r>
            <a:r>
              <a:rPr lang="en-US" sz="2200" b="1" dirty="0" smtClean="0"/>
              <a:t> and enhance the visibility of PCC;</a:t>
            </a:r>
          </a:p>
          <a:p>
            <a:pPr algn="l"/>
            <a:endParaRPr lang="en-US" sz="1400" b="1" dirty="0" smtClean="0"/>
          </a:p>
          <a:p>
            <a:pPr marL="342900" indent="-342900" algn="l">
              <a:buFont typeface="Arial" panose="020B0604020202020204" pitchFamily="34" charset="0"/>
              <a:buChar char="•"/>
            </a:pPr>
            <a:r>
              <a:rPr lang="en-US" sz="2200" b="1" dirty="0" smtClean="0"/>
              <a:t>To </a:t>
            </a:r>
            <a:r>
              <a:rPr lang="en-US" sz="2200" b="1" dirty="0" err="1" smtClean="0"/>
              <a:t>organise</a:t>
            </a:r>
            <a:r>
              <a:rPr lang="en-US" sz="2200" b="1" dirty="0" smtClean="0"/>
              <a:t> the PCC  Conference and PCC Plenary Meeting;</a:t>
            </a:r>
          </a:p>
          <a:p>
            <a:pPr algn="l"/>
            <a:endParaRPr lang="en-US" sz="1400" b="1" dirty="0" smtClean="0"/>
          </a:p>
          <a:p>
            <a:pPr marL="342900" indent="-342900" algn="l">
              <a:buFont typeface="Arial" panose="020B0604020202020204" pitchFamily="34" charset="0"/>
              <a:buChar char="•"/>
            </a:pPr>
            <a:r>
              <a:rPr lang="en-US" sz="2200" b="1" dirty="0" smtClean="0"/>
              <a:t>To represent PCC  at the conferences and meetings.</a:t>
            </a:r>
            <a:r>
              <a:rPr lang="ro-RO" sz="2800" b="1" dirty="0" smtClean="0"/>
              <a:t/>
            </a:r>
            <a:br>
              <a:rPr lang="ro-RO" sz="2800" b="1" dirty="0" smtClean="0"/>
            </a:br>
            <a:r>
              <a:rPr lang="ro-RO" b="1" dirty="0" smtClean="0"/>
              <a:t/>
            </a:r>
            <a:br>
              <a:rPr lang="ro-RO" b="1" dirty="0" smtClean="0"/>
            </a:br>
            <a:endParaRPr lang="en-US" sz="2000" dirty="0"/>
          </a:p>
        </p:txBody>
      </p:sp>
    </p:spTree>
    <p:extLst>
      <p:ext uri="{BB962C8B-B14F-4D97-AF65-F5344CB8AC3E}">
        <p14:creationId xmlns:p14="http://schemas.microsoft.com/office/powerpoint/2010/main" val="462267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4" presetClass="emph" presetSubtype="0" fill="hold" grpId="1" nodeType="clickEffect">
                                  <p:stCondLst>
                                    <p:cond delay="0"/>
                                  </p:stCondLst>
                                  <p:childTnLst>
                                    <p:animClr clrSpc="hsl" dir="cw">
                                      <p:cBhvr override="childStyle">
                                        <p:cTn id="13" dur="500" fill="hold"/>
                                        <p:tgtEl>
                                          <p:spTgt spid="2"/>
                                        </p:tgtEl>
                                        <p:attrNameLst>
                                          <p:attrName>style.color</p:attrName>
                                        </p:attrNameLst>
                                      </p:cBhvr>
                                      <p:by>
                                        <p:hsl h="0" s="-12549" l="-25098"/>
                                      </p:by>
                                    </p:animClr>
                                    <p:animClr clrSpc="hsl" dir="cw">
                                      <p:cBhvr>
                                        <p:cTn id="14" dur="500" fill="hold"/>
                                        <p:tgtEl>
                                          <p:spTgt spid="2"/>
                                        </p:tgtEl>
                                        <p:attrNameLst>
                                          <p:attrName>fillcolor</p:attrName>
                                        </p:attrNameLst>
                                      </p:cBhvr>
                                      <p:by>
                                        <p:hsl h="0" s="-12549" l="-25098"/>
                                      </p:by>
                                    </p:animClr>
                                    <p:animClr clrSpc="hsl" dir="cw">
                                      <p:cBhvr>
                                        <p:cTn id="15" dur="500" fill="hold"/>
                                        <p:tgtEl>
                                          <p:spTgt spid="2"/>
                                        </p:tgtEl>
                                        <p:attrNameLst>
                                          <p:attrName>stroke.color</p:attrName>
                                        </p:attrNameLst>
                                      </p:cBhvr>
                                      <p:by>
                                        <p:hsl h="0" s="-12549" l="-25098"/>
                                      </p:by>
                                    </p:animClr>
                                    <p:set>
                                      <p:cBhvr>
                                        <p:cTn id="16" dur="500" fill="hold"/>
                                        <p:tgtEl>
                                          <p:spTgt spid="2"/>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4" presetClass="emph" presetSubtype="0" fill="hold" grpId="2" nodeType="clickEffect">
                                  <p:stCondLst>
                                    <p:cond delay="0"/>
                                  </p:stCondLst>
                                  <p:childTnLst>
                                    <p:animClr clrSpc="hsl" dir="cw">
                                      <p:cBhvr override="childStyle">
                                        <p:cTn id="20" dur="500" fill="hold"/>
                                        <p:tgtEl>
                                          <p:spTgt spid="2"/>
                                        </p:tgtEl>
                                        <p:attrNameLst>
                                          <p:attrName>style.color</p:attrName>
                                        </p:attrNameLst>
                                      </p:cBhvr>
                                      <p:by>
                                        <p:hsl h="0" s="-12549" l="-25098"/>
                                      </p:by>
                                    </p:animClr>
                                    <p:animClr clrSpc="hsl" dir="cw">
                                      <p:cBhvr>
                                        <p:cTn id="21" dur="500" fill="hold"/>
                                        <p:tgtEl>
                                          <p:spTgt spid="2"/>
                                        </p:tgtEl>
                                        <p:attrNameLst>
                                          <p:attrName>fillcolor</p:attrName>
                                        </p:attrNameLst>
                                      </p:cBhvr>
                                      <p:by>
                                        <p:hsl h="0" s="-12549" l="-25098"/>
                                      </p:by>
                                    </p:animClr>
                                    <p:animClr clrSpc="hsl" dir="cw">
                                      <p:cBhvr>
                                        <p:cTn id="22" dur="500" fill="hold"/>
                                        <p:tgtEl>
                                          <p:spTgt spid="2"/>
                                        </p:tgtEl>
                                        <p:attrNameLst>
                                          <p:attrName>stroke.color</p:attrName>
                                        </p:attrNameLst>
                                      </p:cBhvr>
                                      <p:by>
                                        <p:hsl h="0" s="-12549" l="-25098"/>
                                      </p:by>
                                    </p:animClr>
                                    <p:set>
                                      <p:cBhvr>
                                        <p:cTn id="23" dur="5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85214" y="524351"/>
            <a:ext cx="6704582" cy="3496106"/>
          </a:xfrm>
        </p:spPr>
        <p:txBody>
          <a:bodyPr/>
          <a:lstStyle/>
          <a:p>
            <a:r>
              <a:rPr lang="ro-RO" sz="2400" b="1" dirty="0" smtClean="0"/>
              <a:t> Romanian </a:t>
            </a:r>
            <a:r>
              <a:rPr lang="ro-RO" sz="2400" b="1" dirty="0" err="1" smtClean="0"/>
              <a:t>Presidency</a:t>
            </a:r>
            <a:r>
              <a:rPr lang="ro-RO" sz="2400" b="1" dirty="0" smtClean="0"/>
              <a:t> of </a:t>
            </a:r>
            <a:r>
              <a:rPr lang="ro-RO" sz="2400" b="1" dirty="0" err="1" smtClean="0"/>
              <a:t>the</a:t>
            </a:r>
            <a:r>
              <a:rPr lang="ro-RO" sz="2400" b="1" dirty="0" smtClean="0"/>
              <a:t> PCC</a:t>
            </a:r>
            <a:r>
              <a:rPr lang="en-US" sz="2400" b="1" dirty="0" smtClean="0"/>
              <a:t/>
            </a:r>
            <a:br>
              <a:rPr lang="en-US" sz="2400" b="1" dirty="0" smtClean="0"/>
            </a:br>
            <a:r>
              <a:rPr lang="en-US" sz="2400" b="1" dirty="0"/>
              <a:t/>
            </a:r>
            <a:br>
              <a:rPr lang="en-US" sz="2400" b="1" dirty="0"/>
            </a:br>
            <a:r>
              <a:rPr lang="en-US" sz="2400" b="1" dirty="0" smtClean="0"/>
              <a:t/>
            </a:r>
            <a:br>
              <a:rPr lang="en-US" sz="2400" b="1" dirty="0" smtClean="0"/>
            </a:br>
            <a:r>
              <a:rPr lang="ro-RO" sz="2400" b="1" dirty="0" smtClean="0"/>
              <a:t/>
            </a:r>
            <a:br>
              <a:rPr lang="ro-RO" sz="2400" b="1" dirty="0" smtClean="0"/>
            </a:br>
            <a:r>
              <a:rPr lang="ro-RO" sz="2800" b="1" dirty="0" smtClean="0"/>
              <a:t/>
            </a:r>
            <a:br>
              <a:rPr lang="ro-RO" sz="2800" b="1" dirty="0" smtClean="0"/>
            </a:br>
            <a:r>
              <a:rPr lang="ro-RO" sz="2800" b="1" dirty="0" err="1" smtClean="0"/>
              <a:t>Conference</a:t>
            </a:r>
            <a:r>
              <a:rPr lang="ro-RO" sz="2800" b="1" dirty="0" smtClean="0"/>
              <a:t> </a:t>
            </a:r>
            <a:r>
              <a:rPr lang="ro-RO" sz="2800" b="1" dirty="0" err="1" smtClean="0"/>
              <a:t>and</a:t>
            </a:r>
            <a:r>
              <a:rPr lang="ro-RO" sz="2800" b="1" dirty="0" smtClean="0"/>
              <a:t> </a:t>
            </a:r>
            <a:r>
              <a:rPr lang="ro-RO" sz="2800" b="1" dirty="0" err="1" smtClean="0"/>
              <a:t>Plenary</a:t>
            </a:r>
            <a:r>
              <a:rPr lang="ro-RO" sz="2800" b="1" dirty="0" smtClean="0"/>
              <a:t> Meeting</a:t>
            </a:r>
            <a:br>
              <a:rPr lang="ro-RO" sz="2800" b="1" dirty="0" smtClean="0"/>
            </a:br>
            <a:r>
              <a:rPr lang="ro-RO" sz="2800" b="1" dirty="0"/>
              <a:t/>
            </a:r>
            <a:br>
              <a:rPr lang="ro-RO" sz="2800" b="1" dirty="0"/>
            </a:br>
            <a:r>
              <a:rPr lang="en-US" sz="2800" b="1" dirty="0" smtClean="0">
                <a:latin typeface="Calibri" panose="020F0502020204030204" pitchFamily="34" charset="0"/>
              </a:rPr>
              <a:t>The Economic Impact of </a:t>
            </a:r>
            <a:r>
              <a:rPr lang="en-US" sz="2800" b="1" dirty="0" err="1" smtClean="0">
                <a:latin typeface="Calibri" panose="020F0502020204030204" pitchFamily="34" charset="0"/>
              </a:rPr>
              <a:t>Cadastre</a:t>
            </a:r>
            <a:r>
              <a:rPr lang="en-US" sz="2800" b="1" dirty="0" smtClean="0">
                <a:latin typeface="Calibri" panose="020F0502020204030204" pitchFamily="34" charset="0"/>
              </a:rPr>
              <a:t> for the Society</a:t>
            </a:r>
            <a:r>
              <a:rPr lang="ro-RO" sz="2800" b="1" dirty="0" smtClean="0">
                <a:latin typeface="Calibri" panose="020F0502020204030204" pitchFamily="34" charset="0"/>
              </a:rPr>
              <a:t/>
            </a:r>
            <a:br>
              <a:rPr lang="ro-RO" sz="2800" b="1" dirty="0" smtClean="0">
                <a:latin typeface="Calibri" panose="020F0502020204030204" pitchFamily="34" charset="0"/>
              </a:rPr>
            </a:br>
            <a:r>
              <a:rPr lang="ro-RO" sz="2800" b="1" dirty="0" smtClean="0">
                <a:latin typeface="Calibri" panose="020F0502020204030204" pitchFamily="34" charset="0"/>
              </a:rPr>
              <a:t/>
            </a:r>
            <a:br>
              <a:rPr lang="ro-RO" sz="2800" b="1" dirty="0" smtClean="0">
                <a:latin typeface="Calibri" panose="020F0502020204030204" pitchFamily="34" charset="0"/>
              </a:rPr>
            </a:br>
            <a:r>
              <a:rPr lang="ro-RO" sz="2800" b="1" dirty="0" smtClean="0">
                <a:latin typeface="Calibri" panose="020F0502020204030204" pitchFamily="34" charset="0"/>
              </a:rPr>
              <a:t>6</a:t>
            </a:r>
            <a:r>
              <a:rPr lang="en-US" sz="2800" b="1" baseline="30000" dirty="0" err="1" smtClean="0">
                <a:latin typeface="Calibri" panose="020F0502020204030204" pitchFamily="34" charset="0"/>
              </a:rPr>
              <a:t>th</a:t>
            </a:r>
            <a:r>
              <a:rPr lang="en-US" sz="2800" b="1" dirty="0" smtClean="0">
                <a:latin typeface="Calibri" panose="020F0502020204030204" pitchFamily="34" charset="0"/>
              </a:rPr>
              <a:t> </a:t>
            </a:r>
            <a:r>
              <a:rPr lang="ro-RO" sz="2800" b="1" dirty="0" smtClean="0">
                <a:latin typeface="Calibri" panose="020F0502020204030204" pitchFamily="34" charset="0"/>
              </a:rPr>
              <a:t> – 7</a:t>
            </a:r>
            <a:r>
              <a:rPr lang="en-US" sz="2800" b="1" baseline="30000" dirty="0" err="1" smtClean="0">
                <a:latin typeface="Calibri" panose="020F0502020204030204" pitchFamily="34" charset="0"/>
              </a:rPr>
              <a:t>th</a:t>
            </a:r>
            <a:r>
              <a:rPr lang="en-US" sz="2800" b="1" dirty="0" smtClean="0">
                <a:latin typeface="Calibri" panose="020F0502020204030204" pitchFamily="34" charset="0"/>
              </a:rPr>
              <a:t>  June</a:t>
            </a:r>
            <a:r>
              <a:rPr lang="ro-RO" sz="2800" b="1" dirty="0" smtClean="0">
                <a:latin typeface="Calibri" panose="020F0502020204030204" pitchFamily="34" charset="0"/>
              </a:rPr>
              <a:t>, 2019</a:t>
            </a:r>
            <a:br>
              <a:rPr lang="ro-RO" sz="2800" b="1" dirty="0" smtClean="0">
                <a:latin typeface="Calibri" panose="020F0502020204030204" pitchFamily="34" charset="0"/>
              </a:rPr>
            </a:br>
            <a:r>
              <a:rPr lang="ro-RO" sz="2800" b="1" dirty="0" err="1" smtClean="0">
                <a:latin typeface="Calibri" panose="020F0502020204030204" pitchFamily="34" charset="0"/>
              </a:rPr>
              <a:t>Bucharest</a:t>
            </a:r>
            <a:r>
              <a:rPr lang="ro-RO" b="1" dirty="0" smtClean="0"/>
              <a:t/>
            </a:r>
            <a:br>
              <a:rPr lang="ro-RO" b="1" dirty="0" smtClean="0"/>
            </a:br>
            <a:endParaRPr lang="en-US" sz="2000" dirty="0"/>
          </a:p>
        </p:txBody>
      </p:sp>
      <p:sp>
        <p:nvSpPr>
          <p:cNvPr id="6" name="Title 1"/>
          <p:cNvSpPr txBox="1">
            <a:spLocks/>
          </p:cNvSpPr>
          <p:nvPr/>
        </p:nvSpPr>
        <p:spPr>
          <a:xfrm>
            <a:off x="2332560" y="3497943"/>
            <a:ext cx="6704582" cy="2176745"/>
          </a:xfrm>
          <a:prstGeom prst="rect">
            <a:avLst/>
          </a:prstGeom>
        </p:spPr>
        <p:txBody>
          <a:bodyPr/>
          <a:lstStyle>
            <a:lvl1pPr algn="ctr" defTabSz="457200" rtl="0" eaLnBrk="1" latinLnBrk="0" hangingPunct="1">
              <a:spcBef>
                <a:spcPct val="0"/>
              </a:spcBef>
              <a:buNone/>
              <a:defRPr sz="4400" kern="1200">
                <a:solidFill>
                  <a:schemeClr val="bg1"/>
                </a:solidFill>
                <a:latin typeface="Cambria"/>
                <a:ea typeface="+mj-ea"/>
                <a:cs typeface="Cambria"/>
              </a:defRPr>
            </a:lvl1pPr>
          </a:lstStyle>
          <a:p>
            <a:pPr marL="342900" indent="-342900" algn="l">
              <a:buFont typeface="Arial" panose="020B0604020202020204" pitchFamily="34" charset="0"/>
              <a:buChar char="•"/>
            </a:pPr>
            <a:endParaRPr lang="en-US" sz="1600" b="1" dirty="0" smtClean="0"/>
          </a:p>
          <a:p>
            <a:pPr marL="342900" indent="-342900" algn="l">
              <a:buFont typeface="Arial" panose="020B0604020202020204" pitchFamily="34" charset="0"/>
              <a:buChar char="•"/>
            </a:pPr>
            <a:endParaRPr lang="en-US" sz="1600" b="1" dirty="0" smtClean="0"/>
          </a:p>
          <a:p>
            <a:pPr marL="342900" indent="-342900" algn="l">
              <a:buFont typeface="Arial" panose="020B0604020202020204" pitchFamily="34" charset="0"/>
              <a:buChar char="•"/>
            </a:pPr>
            <a:endParaRPr lang="en-US" sz="1600" b="1" dirty="0"/>
          </a:p>
          <a:p>
            <a:pPr marL="342900" indent="-342900" algn="l">
              <a:buFont typeface="Arial" panose="020B0604020202020204" pitchFamily="34" charset="0"/>
              <a:buChar char="•"/>
            </a:pPr>
            <a:endParaRPr lang="en-US" sz="1600" b="1" dirty="0" smtClean="0"/>
          </a:p>
          <a:p>
            <a:pPr marL="342900" indent="-342900" algn="l">
              <a:buFont typeface="Arial" panose="020B0604020202020204" pitchFamily="34" charset="0"/>
              <a:buChar char="•"/>
            </a:pPr>
            <a:r>
              <a:rPr lang="ro-RO" sz="1600" b="1" dirty="0" smtClean="0"/>
              <a:t/>
            </a:r>
            <a:br>
              <a:rPr lang="ro-RO" sz="1600" b="1" dirty="0" smtClean="0"/>
            </a:br>
            <a:r>
              <a:rPr lang="ro-RO" sz="2800" b="1" dirty="0" smtClean="0"/>
              <a:t/>
            </a:r>
            <a:br>
              <a:rPr lang="ro-RO" sz="2800" b="1" dirty="0" smtClean="0"/>
            </a:br>
            <a:r>
              <a:rPr lang="ro-RO" b="1" dirty="0" smtClean="0"/>
              <a:t/>
            </a:r>
            <a:br>
              <a:rPr lang="ro-RO" b="1" dirty="0" smtClean="0"/>
            </a:br>
            <a:endParaRPr lang="en-US" sz="2000"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031875"/>
            <a:ext cx="10668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84358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32560" y="555584"/>
            <a:ext cx="6704582" cy="1967697"/>
          </a:xfrm>
        </p:spPr>
        <p:txBody>
          <a:bodyPr/>
          <a:lstStyle/>
          <a:p>
            <a:r>
              <a:rPr lang="ro-RO" sz="2400" b="1" dirty="0" smtClean="0"/>
              <a:t> </a:t>
            </a:r>
            <a:r>
              <a:rPr lang="en-US" sz="2400" b="1" dirty="0" err="1"/>
              <a:t>H</a:t>
            </a:r>
            <a:r>
              <a:rPr lang="ro-RO" sz="2400" b="1" dirty="0" err="1" smtClean="0"/>
              <a:t>osted</a:t>
            </a:r>
            <a:r>
              <a:rPr lang="ro-RO" sz="2400" b="1" dirty="0" smtClean="0"/>
              <a:t> </a:t>
            </a:r>
            <a:r>
              <a:rPr lang="ro-RO" sz="2400" b="1" dirty="0" err="1" smtClean="0"/>
              <a:t>by</a:t>
            </a:r>
            <a:r>
              <a:rPr lang="ro-RO" sz="2400" b="1" dirty="0" smtClean="0"/>
              <a:t> </a:t>
            </a:r>
            <a:r>
              <a:rPr lang="ro-RO" sz="2400" b="1" dirty="0" err="1" smtClean="0"/>
              <a:t>the</a:t>
            </a:r>
            <a:r>
              <a:rPr lang="ro-RO" sz="2400" b="1" dirty="0" smtClean="0"/>
              <a:t> </a:t>
            </a:r>
            <a:r>
              <a:rPr lang="ro-RO" sz="2400" b="1" dirty="0" err="1" smtClean="0"/>
              <a:t>largest</a:t>
            </a:r>
            <a:r>
              <a:rPr lang="ro-RO" sz="2400" b="1" dirty="0" smtClean="0"/>
              <a:t> </a:t>
            </a:r>
            <a:r>
              <a:rPr lang="en-US" sz="2400" b="1" dirty="0" smtClean="0"/>
              <a:t> civil </a:t>
            </a:r>
            <a:r>
              <a:rPr lang="ro-RO" sz="2400" b="1" dirty="0" smtClean="0"/>
              <a:t>administrative building in </a:t>
            </a:r>
            <a:r>
              <a:rPr lang="ro-RO" sz="2400" b="1" dirty="0" err="1" smtClean="0"/>
              <a:t>the</a:t>
            </a:r>
            <a:r>
              <a:rPr lang="ro-RO" sz="2400" b="1" dirty="0" smtClean="0"/>
              <a:t> </a:t>
            </a:r>
            <a:r>
              <a:rPr lang="ro-RO" sz="2400" b="1" dirty="0" err="1" smtClean="0"/>
              <a:t>world</a:t>
            </a:r>
            <a:r>
              <a:rPr lang="ro-RO" sz="2400" b="1" dirty="0" smtClean="0"/>
              <a:t/>
            </a:r>
            <a:br>
              <a:rPr lang="ro-RO" sz="2400" b="1" dirty="0" smtClean="0"/>
            </a:br>
            <a:r>
              <a:rPr lang="ro-RO" sz="2400" b="1" dirty="0" smtClean="0"/>
              <a:t/>
            </a:r>
            <a:br>
              <a:rPr lang="ro-RO" sz="2400" b="1" dirty="0" smtClean="0"/>
            </a:br>
            <a:r>
              <a:rPr lang="ro-RO" sz="2400" b="1" dirty="0" smtClean="0"/>
              <a:t>Palace of </a:t>
            </a:r>
            <a:r>
              <a:rPr lang="ro-RO" sz="2400" b="1" dirty="0" err="1" smtClean="0"/>
              <a:t>Parliament</a:t>
            </a:r>
            <a:r>
              <a:rPr lang="ro-RO" sz="2400" b="1" dirty="0" smtClean="0"/>
              <a:t> - </a:t>
            </a:r>
            <a:r>
              <a:rPr lang="ro-RO" sz="2400" b="1" dirty="0" err="1" smtClean="0"/>
              <a:t>Bucharest</a:t>
            </a:r>
            <a:r>
              <a:rPr lang="ro-RO" sz="2800" b="1" dirty="0" smtClean="0"/>
              <a:t/>
            </a:r>
            <a:br>
              <a:rPr lang="ro-RO" sz="2800" b="1" dirty="0" smtClean="0"/>
            </a:br>
            <a:r>
              <a:rPr lang="ro-RO" sz="2800" b="1" dirty="0"/>
              <a:t/>
            </a:r>
            <a:br>
              <a:rPr lang="ro-RO" sz="2800" b="1" dirty="0"/>
            </a:br>
            <a:r>
              <a:rPr lang="ro-RO" sz="2800" b="1" dirty="0" smtClean="0"/>
              <a:t/>
            </a:r>
            <a:br>
              <a:rPr lang="ro-RO" sz="2800" b="1" dirty="0" smtClean="0"/>
            </a:br>
            <a:r>
              <a:rPr lang="ro-RO" b="1" dirty="0" smtClean="0"/>
              <a:t/>
            </a:r>
            <a:br>
              <a:rPr lang="ro-RO" b="1" dirty="0" smtClean="0"/>
            </a:br>
            <a:endParaRPr lang="en-US" sz="2000" dirty="0"/>
          </a:p>
        </p:txBody>
      </p:sp>
      <p:sp>
        <p:nvSpPr>
          <p:cNvPr id="6" name="Title 1"/>
          <p:cNvSpPr txBox="1">
            <a:spLocks/>
          </p:cNvSpPr>
          <p:nvPr/>
        </p:nvSpPr>
        <p:spPr>
          <a:xfrm>
            <a:off x="2332560" y="2639027"/>
            <a:ext cx="6704582" cy="3035661"/>
          </a:xfrm>
          <a:prstGeom prst="rect">
            <a:avLst/>
          </a:prstGeom>
        </p:spPr>
        <p:txBody>
          <a:bodyPr/>
          <a:lstStyle>
            <a:lvl1pPr algn="ctr" defTabSz="457200" rtl="0" eaLnBrk="1" latinLnBrk="0" hangingPunct="1">
              <a:spcBef>
                <a:spcPct val="0"/>
              </a:spcBef>
              <a:buNone/>
              <a:defRPr sz="4400" kern="1200">
                <a:solidFill>
                  <a:schemeClr val="bg1"/>
                </a:solidFill>
                <a:latin typeface="Cambria"/>
                <a:ea typeface="+mj-ea"/>
                <a:cs typeface="Cambria"/>
              </a:defRPr>
            </a:lvl1pPr>
          </a:lstStyle>
          <a:p>
            <a:pPr marL="342900" indent="-342900" algn="l">
              <a:buFont typeface="Arial" panose="020B0604020202020204" pitchFamily="34" charset="0"/>
              <a:buChar char="•"/>
            </a:pPr>
            <a:r>
              <a:rPr lang="ro-RO" sz="1600" b="1" dirty="0" smtClean="0"/>
              <a:t/>
            </a:r>
            <a:br>
              <a:rPr lang="ro-RO" sz="1600" b="1" dirty="0" smtClean="0"/>
            </a:br>
            <a:r>
              <a:rPr lang="ro-RO" sz="2800" b="1" dirty="0" smtClean="0"/>
              <a:t/>
            </a:r>
            <a:br>
              <a:rPr lang="ro-RO" sz="2800" b="1" dirty="0" smtClean="0"/>
            </a:br>
            <a:r>
              <a:rPr lang="ro-RO" b="1" dirty="0" smtClean="0"/>
              <a:t/>
            </a:r>
            <a:br>
              <a:rPr lang="ro-RO" b="1" dirty="0" smtClean="0"/>
            </a:br>
            <a:endParaRPr lang="en-US" sz="2000" dirty="0"/>
          </a:p>
        </p:txBody>
      </p:sp>
      <p:pic>
        <p:nvPicPr>
          <p:cNvPr id="7" name="Picture 6" descr="Image result for palatul parlamentului"/>
          <p:cNvPicPr/>
          <p:nvPr/>
        </p:nvPicPr>
        <p:blipFill>
          <a:blip r:embed="rId3">
            <a:extLst>
              <a:ext uri="{28A0092B-C50C-407E-A947-70E740481C1C}">
                <a14:useLocalDpi xmlns:a14="http://schemas.microsoft.com/office/drawing/2010/main" val="0"/>
              </a:ext>
            </a:extLst>
          </a:blip>
          <a:srcRect/>
          <a:stretch>
            <a:fillRect/>
          </a:stretch>
        </p:blipFill>
        <p:spPr bwMode="auto">
          <a:xfrm>
            <a:off x="3093542" y="1454478"/>
            <a:ext cx="5943600" cy="3915410"/>
          </a:xfrm>
          <a:prstGeom prst="rect">
            <a:avLst/>
          </a:prstGeom>
          <a:noFill/>
          <a:ln>
            <a:noFill/>
          </a:ln>
        </p:spPr>
      </p:pic>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905024"/>
            <a:ext cx="3303587" cy="2481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43853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32560" y="555585"/>
            <a:ext cx="6704582" cy="636608"/>
          </a:xfrm>
        </p:spPr>
        <p:txBody>
          <a:bodyPr/>
          <a:lstStyle/>
          <a:p>
            <a:r>
              <a:rPr lang="ro-RO" sz="2400" b="1" dirty="0" smtClean="0"/>
              <a:t> Palace of </a:t>
            </a:r>
            <a:r>
              <a:rPr lang="ro-RO" sz="2400" b="1" dirty="0" err="1" smtClean="0"/>
              <a:t>Parliament</a:t>
            </a:r>
            <a:r>
              <a:rPr lang="ro-RO" sz="2400" b="1" dirty="0" smtClean="0"/>
              <a:t> - </a:t>
            </a:r>
            <a:r>
              <a:rPr lang="ro-RO" sz="2400" b="1" dirty="0" err="1" smtClean="0"/>
              <a:t>Bucharest</a:t>
            </a:r>
            <a:r>
              <a:rPr lang="ro-RO" sz="2800" b="1" dirty="0" smtClean="0"/>
              <a:t/>
            </a:r>
            <a:br>
              <a:rPr lang="ro-RO" sz="2800" b="1" dirty="0" smtClean="0"/>
            </a:br>
            <a:r>
              <a:rPr lang="ro-RO" sz="2800" b="1" dirty="0"/>
              <a:t/>
            </a:r>
            <a:br>
              <a:rPr lang="ro-RO" sz="2800" b="1" dirty="0"/>
            </a:br>
            <a:r>
              <a:rPr lang="ro-RO" sz="2800" b="1" dirty="0" smtClean="0"/>
              <a:t/>
            </a:r>
            <a:br>
              <a:rPr lang="ro-RO" sz="2800" b="1" dirty="0" smtClean="0"/>
            </a:br>
            <a:r>
              <a:rPr lang="ro-RO" b="1" dirty="0" smtClean="0"/>
              <a:t/>
            </a:r>
            <a:br>
              <a:rPr lang="ro-RO" b="1" dirty="0" smtClean="0"/>
            </a:br>
            <a:endParaRPr lang="en-US" sz="2000" dirty="0"/>
          </a:p>
        </p:txBody>
      </p:sp>
      <p:sp>
        <p:nvSpPr>
          <p:cNvPr id="6" name="Title 1"/>
          <p:cNvSpPr txBox="1">
            <a:spLocks/>
          </p:cNvSpPr>
          <p:nvPr/>
        </p:nvSpPr>
        <p:spPr>
          <a:xfrm>
            <a:off x="2332560" y="2639027"/>
            <a:ext cx="6704582" cy="3035661"/>
          </a:xfrm>
          <a:prstGeom prst="rect">
            <a:avLst/>
          </a:prstGeom>
        </p:spPr>
        <p:txBody>
          <a:bodyPr/>
          <a:lstStyle>
            <a:lvl1pPr algn="ctr" defTabSz="457200" rtl="0" eaLnBrk="1" latinLnBrk="0" hangingPunct="1">
              <a:spcBef>
                <a:spcPct val="0"/>
              </a:spcBef>
              <a:buNone/>
              <a:defRPr sz="4400" kern="1200">
                <a:solidFill>
                  <a:schemeClr val="bg1"/>
                </a:solidFill>
                <a:latin typeface="Cambria"/>
                <a:ea typeface="+mj-ea"/>
                <a:cs typeface="Cambria"/>
              </a:defRPr>
            </a:lvl1pPr>
          </a:lstStyle>
          <a:p>
            <a:pPr algn="l"/>
            <a:r>
              <a:rPr lang="ro-RO" sz="1600" b="1" dirty="0" smtClean="0"/>
              <a:t/>
            </a:r>
            <a:br>
              <a:rPr lang="ro-RO" sz="1600" b="1" dirty="0" smtClean="0"/>
            </a:br>
            <a:r>
              <a:rPr lang="ro-RO" sz="2800" b="1" dirty="0" smtClean="0"/>
              <a:t/>
            </a:r>
            <a:br>
              <a:rPr lang="ro-RO" sz="2800" b="1" dirty="0" smtClean="0"/>
            </a:br>
            <a:r>
              <a:rPr lang="ro-RO" b="1" dirty="0" smtClean="0"/>
              <a:t/>
            </a:r>
            <a:br>
              <a:rPr lang="ro-RO" b="1" dirty="0" smtClean="0"/>
            </a:br>
            <a:endParaRPr lang="en-US" sz="20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6238" y="1713053"/>
            <a:ext cx="2997843" cy="237133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7007" y="4214638"/>
            <a:ext cx="2997843" cy="2338086"/>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7007" y="1713053"/>
            <a:ext cx="2997843" cy="2371334"/>
          </a:xfrm>
          <a:prstGeom prst="rect">
            <a:avLst/>
          </a:prstGeom>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6238" y="4214638"/>
            <a:ext cx="2971800" cy="2338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32425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 y="3276600"/>
            <a:ext cx="4739640" cy="3506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685800"/>
            <a:ext cx="5227142"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7160" y="2031172"/>
            <a:ext cx="1858440" cy="1833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19713" y="3864866"/>
            <a:ext cx="3548372" cy="2657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94013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32560" y="989636"/>
            <a:ext cx="6704582" cy="1840374"/>
          </a:xfrm>
        </p:spPr>
        <p:txBody>
          <a:bodyPr/>
          <a:lstStyle/>
          <a:p>
            <a:r>
              <a:rPr lang="ro-RO" sz="3600" b="1" dirty="0" smtClean="0"/>
              <a:t> </a:t>
            </a:r>
            <a:r>
              <a:rPr lang="en-US" sz="3600" b="1" dirty="0" smtClean="0"/>
              <a:t>Save the Date!</a:t>
            </a:r>
            <a:r>
              <a:rPr lang="en-US" sz="2400" b="1" dirty="0" smtClean="0"/>
              <a:t/>
            </a:r>
            <a:br>
              <a:rPr lang="en-US" sz="2400" b="1" dirty="0" smtClean="0"/>
            </a:br>
            <a:r>
              <a:rPr lang="ro-RO" sz="2400" b="1" dirty="0" err="1" smtClean="0"/>
              <a:t>Looking</a:t>
            </a:r>
            <a:r>
              <a:rPr lang="ro-RO" sz="2400" b="1" dirty="0" smtClean="0"/>
              <a:t> </a:t>
            </a:r>
            <a:r>
              <a:rPr lang="ro-RO" sz="2400" b="1" dirty="0" err="1" smtClean="0"/>
              <a:t>forward</a:t>
            </a:r>
            <a:r>
              <a:rPr lang="ro-RO" sz="2400" b="1" dirty="0" smtClean="0"/>
              <a:t> </a:t>
            </a:r>
            <a:r>
              <a:rPr lang="ro-RO" sz="2400" b="1" dirty="0" err="1" smtClean="0"/>
              <a:t>to</a:t>
            </a:r>
            <a:r>
              <a:rPr lang="ro-RO" sz="2400" b="1" dirty="0" smtClean="0"/>
              <a:t> </a:t>
            </a:r>
            <a:r>
              <a:rPr lang="en-US" sz="2400" b="1" dirty="0" smtClean="0"/>
              <a:t> welcoming </a:t>
            </a:r>
            <a:r>
              <a:rPr lang="ro-RO" sz="2400" b="1" dirty="0" smtClean="0"/>
              <a:t> </a:t>
            </a:r>
            <a:r>
              <a:rPr lang="ro-RO" sz="2400" b="1" dirty="0" err="1" smtClean="0"/>
              <a:t>you</a:t>
            </a:r>
            <a:r>
              <a:rPr lang="ro-RO" sz="2400" b="1" dirty="0" smtClean="0"/>
              <a:t> in </a:t>
            </a:r>
            <a:r>
              <a:rPr lang="ro-RO" sz="2400" b="1" dirty="0" err="1" smtClean="0"/>
              <a:t>Bucharest</a:t>
            </a:r>
            <a:r>
              <a:rPr lang="en-US" sz="2400" b="1" dirty="0" smtClean="0"/>
              <a:t>!</a:t>
            </a:r>
            <a:r>
              <a:rPr lang="ro-RO" sz="2400" b="1" dirty="0" smtClean="0"/>
              <a:t/>
            </a:r>
            <a:br>
              <a:rPr lang="ro-RO" sz="2400" b="1" dirty="0" smtClean="0"/>
            </a:br>
            <a:r>
              <a:rPr lang="ro-RO" sz="2800" b="1" dirty="0"/>
              <a:t/>
            </a:r>
            <a:br>
              <a:rPr lang="ro-RO" sz="2800" b="1" dirty="0"/>
            </a:br>
            <a:r>
              <a:rPr lang="ro-RO" sz="2800" b="1" dirty="0" smtClean="0"/>
              <a:t/>
            </a:r>
            <a:br>
              <a:rPr lang="ro-RO" sz="2800" b="1" dirty="0" smtClean="0"/>
            </a:br>
            <a:r>
              <a:rPr lang="ro-RO" b="1" dirty="0" smtClean="0"/>
              <a:t/>
            </a:r>
            <a:br>
              <a:rPr lang="ro-RO" b="1" dirty="0" smtClean="0"/>
            </a:br>
            <a:endParaRPr lang="en-US" sz="2000" dirty="0"/>
          </a:p>
        </p:txBody>
      </p:sp>
      <p:sp>
        <p:nvSpPr>
          <p:cNvPr id="6" name="Title 1"/>
          <p:cNvSpPr txBox="1">
            <a:spLocks/>
          </p:cNvSpPr>
          <p:nvPr/>
        </p:nvSpPr>
        <p:spPr>
          <a:xfrm>
            <a:off x="2332560" y="2639027"/>
            <a:ext cx="6704582" cy="3035661"/>
          </a:xfrm>
          <a:prstGeom prst="rect">
            <a:avLst/>
          </a:prstGeom>
        </p:spPr>
        <p:txBody>
          <a:bodyPr/>
          <a:lstStyle>
            <a:lvl1pPr algn="ctr" defTabSz="457200" rtl="0" eaLnBrk="1" latinLnBrk="0" hangingPunct="1">
              <a:spcBef>
                <a:spcPct val="0"/>
              </a:spcBef>
              <a:buNone/>
              <a:defRPr sz="4400" kern="1200">
                <a:solidFill>
                  <a:schemeClr val="bg1"/>
                </a:solidFill>
                <a:latin typeface="Cambria"/>
                <a:ea typeface="+mj-ea"/>
                <a:cs typeface="Cambria"/>
              </a:defRPr>
            </a:lvl1pPr>
          </a:lstStyle>
          <a:p>
            <a:pPr algn="l"/>
            <a:r>
              <a:rPr lang="ro-RO" sz="1600" b="1" dirty="0" smtClean="0"/>
              <a:t/>
            </a:r>
            <a:br>
              <a:rPr lang="ro-RO" sz="1600" b="1" dirty="0" smtClean="0"/>
            </a:br>
            <a:r>
              <a:rPr lang="ro-RO" sz="2800" b="1" dirty="0" smtClean="0"/>
              <a:t/>
            </a:r>
            <a:br>
              <a:rPr lang="ro-RO" sz="2800" b="1" dirty="0" smtClean="0"/>
            </a:br>
            <a:r>
              <a:rPr lang="ro-RO" b="1" dirty="0" smtClean="0"/>
              <a:t/>
            </a:r>
            <a:br>
              <a:rPr lang="ro-RO" b="1" dirty="0" smtClean="0"/>
            </a:br>
            <a:endParaRPr lang="en-US" sz="2000"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740" y="2665843"/>
            <a:ext cx="3368221" cy="3152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05664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34483" y="144456"/>
            <a:ext cx="7245664" cy="723646"/>
          </a:xfrm>
        </p:spPr>
        <p:txBody>
          <a:bodyPr/>
          <a:lstStyle/>
          <a:p>
            <a:r>
              <a:rPr lang="ro-RO" sz="3600" dirty="0" smtClean="0"/>
              <a:t>Romania </a:t>
            </a:r>
            <a:r>
              <a:rPr lang="en-US" sz="3600" dirty="0" smtClean="0"/>
              <a:t/>
            </a:r>
            <a:br>
              <a:rPr lang="en-US" sz="3600" dirty="0" smtClean="0"/>
            </a:br>
            <a:endParaRPr lang="en-US" sz="3600" dirty="0"/>
          </a:p>
        </p:txBody>
      </p:sp>
      <p:sp>
        <p:nvSpPr>
          <p:cNvPr id="3" name="Subtitle 2"/>
          <p:cNvSpPr>
            <a:spLocks noGrp="1"/>
          </p:cNvSpPr>
          <p:nvPr>
            <p:ph type="subTitle" idx="1"/>
          </p:nvPr>
        </p:nvSpPr>
        <p:spPr>
          <a:xfrm>
            <a:off x="2170631" y="4952506"/>
            <a:ext cx="6973369" cy="483458"/>
          </a:xfrm>
        </p:spPr>
        <p:txBody>
          <a:bodyPr/>
          <a:lstStyle/>
          <a:p>
            <a:pPr algn="ctr"/>
            <a:endParaRPr lang="en-US" sz="1800" dirty="0"/>
          </a:p>
        </p:txBody>
      </p:sp>
      <p:sp>
        <p:nvSpPr>
          <p:cNvPr id="4" name="TextBox 3"/>
          <p:cNvSpPr txBox="1"/>
          <p:nvPr/>
        </p:nvSpPr>
        <p:spPr>
          <a:xfrm>
            <a:off x="10748211" y="5066632"/>
            <a:ext cx="184666" cy="369332"/>
          </a:xfrm>
          <a:prstGeom prst="rect">
            <a:avLst/>
          </a:prstGeom>
          <a:noFill/>
        </p:spPr>
        <p:txBody>
          <a:bodyPr wrap="none" rtlCol="0">
            <a:spAutoFit/>
          </a:bodyPr>
          <a:lstStyle/>
          <a:p>
            <a:endParaRPr lang="en-US" dirty="0"/>
          </a:p>
        </p:txBody>
      </p:sp>
      <p:pic>
        <p:nvPicPr>
          <p:cNvPr id="2050" name="Picture 2" descr="D:\d\Adriana POGGI\DEPLASARI\DEPLASARI 2018\PCC Viena Noiembrie 2018\PREZENTARE CODRUT\Prezentare preluare presedintie\POZE Harta Romaniei\ROMANIA_UAT_600k_admin_heraldic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2509" y="1364342"/>
            <a:ext cx="6702481" cy="4898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1931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32560" y="130630"/>
            <a:ext cx="6704582" cy="1248228"/>
          </a:xfrm>
        </p:spPr>
        <p:txBody>
          <a:bodyPr/>
          <a:lstStyle/>
          <a:p>
            <a:r>
              <a:rPr lang="en-US" dirty="0" smtClean="0"/>
              <a:t>The Danube and its Delta</a:t>
            </a:r>
            <a:endParaRPr lang="en-US" dirty="0"/>
          </a:p>
        </p:txBody>
      </p:sp>
      <p:pic>
        <p:nvPicPr>
          <p:cNvPr id="3074" name="Picture 2" descr="D:\d\Adriana POGGI\DEPLASARI\DEPLASARI 2018\PCC Viena Noiembrie 2018\PREZENTARE CODRUT\Prezentare preluare presedintie\POZE Romania\cazane-620x3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2560" y="1132114"/>
            <a:ext cx="3583930" cy="190757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D:\d\Adriana POGGI\DEPLASARI\DEPLASARI 2018\PCC Viena Noiembrie 2018\PREZENTARE CODRUT\Prezentare preluare presedintie\POZE Romania\danube-delta-pelican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600" y="3039689"/>
            <a:ext cx="5481863" cy="2259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330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098" name="Picture 2" descr="D:\d\Adriana POGGI\DEPLASARI\DEPLASARI 2018\PCC Viena Noiembrie 2018\PREZENTARE CODRUT\Prezentare preluare presedintie\POZE Romania\delta_from_tripsite-co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6170" y="1742164"/>
            <a:ext cx="6937829" cy="494667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2332560" y="130630"/>
            <a:ext cx="6704582" cy="1248228"/>
          </a:xfrm>
          <a:prstGeom prst="rect">
            <a:avLst/>
          </a:prstGeom>
        </p:spPr>
        <p:txBody>
          <a:bodyPr/>
          <a:lstStyle>
            <a:lvl1pPr algn="ctr" defTabSz="457200" rtl="0" eaLnBrk="1" latinLnBrk="0" hangingPunct="1">
              <a:spcBef>
                <a:spcPct val="0"/>
              </a:spcBef>
              <a:buNone/>
              <a:defRPr sz="4400" kern="1200">
                <a:solidFill>
                  <a:schemeClr val="bg1"/>
                </a:solidFill>
                <a:latin typeface="Cambria"/>
                <a:ea typeface="+mj-ea"/>
                <a:cs typeface="Cambria"/>
              </a:defRPr>
            </a:lvl1pPr>
          </a:lstStyle>
          <a:p>
            <a:r>
              <a:rPr lang="en-US" dirty="0" smtClean="0"/>
              <a:t>…the unspoiled nature</a:t>
            </a:r>
            <a:endParaRPr lang="en-US" dirty="0"/>
          </a:p>
        </p:txBody>
      </p:sp>
    </p:spTree>
    <p:extLst>
      <p:ext uri="{BB962C8B-B14F-4D97-AF65-F5344CB8AC3E}">
        <p14:creationId xmlns:p14="http://schemas.microsoft.com/office/powerpoint/2010/main" val="16510798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sp>
        <p:nvSpPr>
          <p:cNvPr id="4" name="Title 1"/>
          <p:cNvSpPr txBox="1">
            <a:spLocks/>
          </p:cNvSpPr>
          <p:nvPr/>
        </p:nvSpPr>
        <p:spPr>
          <a:xfrm>
            <a:off x="2332560" y="130630"/>
            <a:ext cx="6704582" cy="1248228"/>
          </a:xfrm>
          <a:prstGeom prst="rect">
            <a:avLst/>
          </a:prstGeom>
        </p:spPr>
        <p:txBody>
          <a:bodyPr/>
          <a:lstStyle>
            <a:lvl1pPr algn="ctr" defTabSz="457200" rtl="0" eaLnBrk="1" latinLnBrk="0" hangingPunct="1">
              <a:spcBef>
                <a:spcPct val="0"/>
              </a:spcBef>
              <a:buNone/>
              <a:defRPr sz="4400" kern="1200">
                <a:solidFill>
                  <a:schemeClr val="bg1"/>
                </a:solidFill>
                <a:latin typeface="Cambria"/>
                <a:ea typeface="+mj-ea"/>
                <a:cs typeface="Cambria"/>
              </a:defRPr>
            </a:lvl1pPr>
          </a:lstStyle>
          <a:p>
            <a:r>
              <a:rPr lang="en-US" dirty="0" smtClean="0"/>
              <a:t>…Constantin  Brancusi…</a:t>
            </a:r>
            <a:endParaRPr lang="en-US" dirty="0"/>
          </a:p>
        </p:txBody>
      </p:sp>
      <p:pic>
        <p:nvPicPr>
          <p:cNvPr id="5122" name="Picture 2" descr="D:\d\Adriana POGGI\DEPLASARI\DEPLASARI 2018\PCC Viena Noiembrie 2018\PREZENTARE CODRUT\Prezentare preluare presedintie\POZE Romania\descărcare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2561" y="1378858"/>
            <a:ext cx="2703896" cy="2626518"/>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D:\d\Adriana POGGI\DEPLASARI\DEPLASARI 2018\PCC Viena Noiembrie 2018\PREZENTARE CODRUT\Prezentare preluare presedintie\POZE Romania\brancusi.hevdjtlcn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8403" y="1378858"/>
            <a:ext cx="4193368" cy="5253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51224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1931" y="430936"/>
            <a:ext cx="6704582" cy="1470025"/>
          </a:xfrm>
        </p:spPr>
        <p:txBody>
          <a:bodyPr/>
          <a:lstStyle/>
          <a:p>
            <a:r>
              <a:rPr lang="en-US" dirty="0" smtClean="0"/>
              <a:t>...Sports…</a:t>
            </a:r>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4495" y="1583983"/>
            <a:ext cx="3370198" cy="2044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1975" y="3962400"/>
            <a:ext cx="3789246" cy="2498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Image result for simona halep"/>
          <p:cNvPicPr/>
          <p:nvPr/>
        </p:nvPicPr>
        <p:blipFill>
          <a:blip r:embed="rId5">
            <a:extLst>
              <a:ext uri="{28A0092B-C50C-407E-A947-70E740481C1C}">
                <a14:useLocalDpi xmlns:a14="http://schemas.microsoft.com/office/drawing/2010/main" val="0"/>
              </a:ext>
            </a:extLst>
          </a:blip>
          <a:srcRect/>
          <a:stretch>
            <a:fillRect/>
          </a:stretch>
        </p:blipFill>
        <p:spPr bwMode="auto">
          <a:xfrm>
            <a:off x="696686" y="2221229"/>
            <a:ext cx="4528457" cy="2800714"/>
          </a:xfrm>
          <a:prstGeom prst="rect">
            <a:avLst/>
          </a:prstGeom>
          <a:noFill/>
          <a:ln>
            <a:noFill/>
          </a:ln>
        </p:spPr>
      </p:pic>
    </p:spTree>
    <p:extLst>
      <p:ext uri="{BB962C8B-B14F-4D97-AF65-F5344CB8AC3E}">
        <p14:creationId xmlns:p14="http://schemas.microsoft.com/office/powerpoint/2010/main" val="3903392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32560" y="304801"/>
            <a:ext cx="6704582" cy="1465942"/>
          </a:xfrm>
        </p:spPr>
        <p:txBody>
          <a:bodyPr/>
          <a:lstStyle/>
          <a:p>
            <a:r>
              <a:rPr lang="en-US" dirty="0" smtClean="0"/>
              <a:t>Spectacular or Legendary Places like…</a:t>
            </a:r>
            <a:endParaRPr lang="en-US" dirty="0"/>
          </a:p>
        </p:txBody>
      </p:sp>
      <p:pic>
        <p:nvPicPr>
          <p:cNvPr id="7170" name="Picture 2" descr="D:\d\Adriana POGGI\DEPLASARI\DEPLASARI 2018\PCC Viena Noiembrie 2018\PREZENTARE CODRUT\Prezentare preluare presedintie\POZE Romania\vulcaninoroiosi1-buzau_646712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1131" y="1770742"/>
            <a:ext cx="6952869" cy="3910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38353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pic>
        <p:nvPicPr>
          <p:cNvPr id="9220" name="Picture 4" descr="D:\d\Adriana POGGI\DEPLASARI\DEPLASARI 2018\PCC Viena Noiembrie 2018\PREZENTARE CODRUT\Prezentare preluare presedintie\POZE Romania\castelul-bran-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417" y="3300020"/>
            <a:ext cx="4794069" cy="3557980"/>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1513" y="395288"/>
            <a:ext cx="5932487" cy="444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22725" y="4321251"/>
            <a:ext cx="5121275" cy="245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13648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32560" y="555584"/>
            <a:ext cx="6704582" cy="2384386"/>
          </a:xfrm>
        </p:spPr>
        <p:txBody>
          <a:bodyPr/>
          <a:lstStyle/>
          <a:p>
            <a:r>
              <a:rPr lang="ro-RO" sz="2400" b="1" dirty="0" smtClean="0"/>
              <a:t>Romanian </a:t>
            </a:r>
            <a:r>
              <a:rPr lang="ro-RO" sz="2400" b="1" dirty="0" err="1" smtClean="0"/>
              <a:t>Presidency</a:t>
            </a:r>
            <a:r>
              <a:rPr lang="ro-RO" sz="2400" b="1" dirty="0" smtClean="0"/>
              <a:t> of </a:t>
            </a:r>
            <a:r>
              <a:rPr lang="ro-RO" sz="2400" b="1" dirty="0" err="1" smtClean="0"/>
              <a:t>the</a:t>
            </a:r>
            <a:r>
              <a:rPr lang="ro-RO" sz="2400" b="1" dirty="0" smtClean="0"/>
              <a:t> Council of </a:t>
            </a:r>
            <a:r>
              <a:rPr lang="ro-RO" sz="2400" b="1" dirty="0" err="1" smtClean="0"/>
              <a:t>the</a:t>
            </a:r>
            <a:r>
              <a:rPr lang="ro-RO" sz="2400" b="1" dirty="0" smtClean="0"/>
              <a:t> European Union</a:t>
            </a:r>
            <a:r>
              <a:rPr lang="ro-RO" sz="2800" b="1" dirty="0" smtClean="0"/>
              <a:t/>
            </a:r>
            <a:br>
              <a:rPr lang="ro-RO" sz="2800" b="1" dirty="0" smtClean="0"/>
            </a:br>
            <a:r>
              <a:rPr lang="ro-RO" sz="2800" b="1" dirty="0" smtClean="0"/>
              <a:t/>
            </a:r>
            <a:br>
              <a:rPr lang="ro-RO" sz="2800" b="1" dirty="0" smtClean="0"/>
            </a:br>
            <a:r>
              <a:rPr lang="ro-RO" sz="2800" b="1" dirty="0"/>
              <a:t/>
            </a:r>
            <a:br>
              <a:rPr lang="ro-RO" sz="2800" b="1" dirty="0"/>
            </a:br>
            <a:r>
              <a:rPr lang="ro-RO" sz="2800" b="1" dirty="0" smtClean="0"/>
              <a:t/>
            </a:r>
            <a:br>
              <a:rPr lang="ro-RO" sz="2800" b="1" dirty="0" smtClean="0"/>
            </a:br>
            <a:r>
              <a:rPr lang="ro-RO" b="1" dirty="0" smtClean="0"/>
              <a:t/>
            </a:r>
            <a:br>
              <a:rPr lang="ro-RO" b="1" dirty="0" smtClean="0"/>
            </a:br>
            <a:r>
              <a:rPr lang="en-US" sz="3200" b="1" dirty="0" smtClean="0"/>
              <a:t>„CO</a:t>
            </a:r>
            <a:r>
              <a:rPr lang="ro-RO" sz="3200" b="1" dirty="0" smtClean="0"/>
              <a:t>HESION</a:t>
            </a:r>
            <a:r>
              <a:rPr lang="en-US" sz="3200" b="1" dirty="0" smtClean="0"/>
              <a:t>, </a:t>
            </a:r>
            <a:r>
              <a:rPr lang="ro-RO" sz="3200" b="1" dirty="0" smtClean="0"/>
              <a:t>A COMMON</a:t>
            </a:r>
            <a:r>
              <a:rPr lang="en-US" sz="3200" b="1" dirty="0" smtClean="0"/>
              <a:t> EUROPEAN</a:t>
            </a:r>
            <a:r>
              <a:rPr lang="ro-RO" sz="3200" b="1" dirty="0" smtClean="0"/>
              <a:t> VALUE</a:t>
            </a:r>
            <a:r>
              <a:rPr lang="en-US" sz="3200" b="1" dirty="0" smtClean="0"/>
              <a:t>“</a:t>
            </a:r>
            <a:r>
              <a:rPr lang="ro-RO" sz="3200" b="1" dirty="0" smtClean="0"/>
              <a:t/>
            </a:r>
            <a:br>
              <a:rPr lang="ro-RO" sz="3200" b="1" dirty="0" smtClean="0"/>
            </a:br>
            <a:r>
              <a:rPr lang="ro-RO" sz="3200" b="1" dirty="0" smtClean="0"/>
              <a:t/>
            </a:r>
            <a:br>
              <a:rPr lang="ro-RO" sz="3200" b="1" dirty="0" smtClean="0"/>
            </a:br>
            <a:r>
              <a:rPr lang="en-US" sz="2000" i="1" dirty="0" smtClean="0"/>
              <a:t>a call  </a:t>
            </a:r>
            <a:r>
              <a:rPr lang="en-US" sz="2000" i="1" dirty="0"/>
              <a:t>to unity and coherence, with a view to adopting action lines to ensure a strong, responsive European Union that is close to its citizens</a:t>
            </a:r>
          </a:p>
        </p:txBody>
      </p:sp>
      <p:sp>
        <p:nvSpPr>
          <p:cNvPr id="5" name="TextBox 4"/>
          <p:cNvSpPr txBox="1"/>
          <p:nvPr/>
        </p:nvSpPr>
        <p:spPr>
          <a:xfrm>
            <a:off x="4004841" y="1799863"/>
            <a:ext cx="3159888" cy="902826"/>
          </a:xfrm>
          <a:prstGeom prst="rect">
            <a:avLst/>
          </a:prstGeom>
          <a:solidFill>
            <a:schemeClr val="bg1"/>
          </a:solidFill>
        </p:spPr>
        <p:txBody>
          <a:bodyPr wrap="square" rtlCol="0">
            <a:spAutoFit/>
          </a:bodyPr>
          <a:lstStyle/>
          <a:p>
            <a:endParaRPr lang="en-US" dirty="0"/>
          </a:p>
        </p:txBody>
      </p:sp>
      <p:pic>
        <p:nvPicPr>
          <p:cNvPr id="4" name="Picture 3" descr="logo-poveste"/>
          <p:cNvPicPr/>
          <p:nvPr/>
        </p:nvPicPr>
        <p:blipFill>
          <a:blip r:embed="rId3">
            <a:extLst>
              <a:ext uri="{28A0092B-C50C-407E-A947-70E740481C1C}">
                <a14:useLocalDpi xmlns:a14="http://schemas.microsoft.com/office/drawing/2010/main" val="0"/>
              </a:ext>
            </a:extLst>
          </a:blip>
          <a:srcRect/>
          <a:stretch>
            <a:fillRect/>
          </a:stretch>
        </p:blipFill>
        <p:spPr bwMode="auto">
          <a:xfrm>
            <a:off x="4004841" y="1747777"/>
            <a:ext cx="3159888" cy="1006998"/>
          </a:xfrm>
          <a:prstGeom prst="rect">
            <a:avLst/>
          </a:prstGeom>
          <a:noFill/>
          <a:ln>
            <a:noFill/>
          </a:ln>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360" y="1988549"/>
            <a:ext cx="3081269" cy="2624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413455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2060</TotalTime>
  <Words>826</Words>
  <Application>Microsoft Office PowerPoint</Application>
  <PresentationFormat>On-screen Show (4:3)</PresentationFormat>
  <Paragraphs>65</Paragraphs>
  <Slides>15</Slides>
  <Notes>15</Notes>
  <HiddenSlides>0</HiddenSlides>
  <MMClips>0</MMClips>
  <ScaleCrop>false</ScaleCrop>
  <HeadingPairs>
    <vt:vector size="4" baseType="variant">
      <vt:variant>
        <vt:lpstr>Theme</vt:lpstr>
      </vt:variant>
      <vt:variant>
        <vt:i4>2</vt:i4>
      </vt:variant>
      <vt:variant>
        <vt:lpstr>Slide Titles</vt:lpstr>
      </vt:variant>
      <vt:variant>
        <vt:i4>15</vt:i4>
      </vt:variant>
    </vt:vector>
  </HeadingPairs>
  <TitlesOfParts>
    <vt:vector size="17" baseType="lpstr">
      <vt:lpstr>Office Theme</vt:lpstr>
      <vt:lpstr>Custom Design</vt:lpstr>
      <vt:lpstr>  1st Romanian Presidency of the Permanent Committee on Cadastre  in the European Union  Vienna, 22nd November, 2018  </vt:lpstr>
      <vt:lpstr>Romania  </vt:lpstr>
      <vt:lpstr>The Danube and its Delta</vt:lpstr>
      <vt:lpstr>PowerPoint Presentation</vt:lpstr>
      <vt:lpstr>PowerPoint Presentation</vt:lpstr>
      <vt:lpstr>...Sports…</vt:lpstr>
      <vt:lpstr>Spectacular or Legendary Places like…</vt:lpstr>
      <vt:lpstr>PowerPoint Presentation</vt:lpstr>
      <vt:lpstr>Romanian Presidency of the Council of the European Union     „COHESION, A COMMON EUROPEAN VALUE“  a call  to unity and coherence, with a view to adopting action lines to ensure a strong, responsive European Union that is close to its citizens</vt:lpstr>
      <vt:lpstr> Romanian Presidency of the PCC  Main objectives/priorities    </vt:lpstr>
      <vt:lpstr> Romanian Presidency of the PCC     Conference and Plenary Meeting  The Economic Impact of Cadastre for the Society  6th  – 7th  June, 2019 Bucharest </vt:lpstr>
      <vt:lpstr> Hosted by the largest  civil administrative building in the world  Palace of Parliament - Bucharest    </vt:lpstr>
      <vt:lpstr> Palace of Parliament - Bucharest    </vt:lpstr>
      <vt:lpstr>PowerPoint Presentation</vt:lpstr>
      <vt:lpstr> Save the Date! Looking forward to  welcoming  you in Bucharest!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Eduard Gherghe</dc:creator>
  <cp:lastModifiedBy>Adriana Padureanu</cp:lastModifiedBy>
  <cp:revision>467</cp:revision>
  <cp:lastPrinted>2015-02-24T14:44:28Z</cp:lastPrinted>
  <dcterms:created xsi:type="dcterms:W3CDTF">2011-09-08T14:18:07Z</dcterms:created>
  <dcterms:modified xsi:type="dcterms:W3CDTF">2018-11-16T12:20:40Z</dcterms:modified>
</cp:coreProperties>
</file>